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7" r:id="rId32"/>
    <p:sldId id="298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944" autoAdjust="0"/>
  </p:normalViewPr>
  <p:slideViewPr>
    <p:cSldViewPr>
      <p:cViewPr varScale="1">
        <p:scale>
          <a:sx n="79" d="100"/>
          <a:sy n="79" d="100"/>
        </p:scale>
        <p:origin x="183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9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5"/>
    </mc:Choice>
    <mc:Fallback xmlns="">
      <p:transition spd="slow" advTm="90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11-3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JButton</a:t>
            </a:r>
            <a:r>
              <a:rPr lang="ko-KR" altLang="en-US" dirty="0"/>
              <a:t>을 이용한 버튼 만들기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8112" y="1412776"/>
            <a:ext cx="5239991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ButtonEx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ButtonEx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이미지 버튼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normalIcon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("images/normalIcon.gif");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rolloverIcon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("images/rolloverIcon.gif");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pressedIcon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("images/pressedIcon.gif");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("call~~", </a:t>
            </a:r>
            <a:r>
              <a:rPr lang="en-US" altLang="ko-KR" sz="1200" b="1" dirty="0" err="1"/>
              <a:t>normalIcon</a:t>
            </a:r>
            <a:r>
              <a:rPr lang="en-US" altLang="ko-KR" sz="1200" b="1" dirty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btn.setPressedIcon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pressedIcon</a:t>
            </a:r>
            <a:r>
              <a:rPr lang="en-US" altLang="ko-KR" sz="1200" b="1" dirty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btn.setRolloverIcon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rolloverIcon</a:t>
            </a:r>
            <a:r>
              <a:rPr lang="en-US" altLang="ko-KR" sz="1200" b="1" dirty="0"/>
              <a:t>);</a:t>
            </a:r>
            <a:endParaRPr lang="ko-KR" altLang="en-US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ButtonEx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5508103" y="1524078"/>
            <a:ext cx="3366495" cy="4671042"/>
            <a:chOff x="5484439" y="1436496"/>
            <a:chExt cx="3366495" cy="46710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52" y="4750989"/>
              <a:ext cx="2236782" cy="13565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52" y="1436496"/>
              <a:ext cx="2236782" cy="13565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52" y="3122839"/>
              <a:ext cx="2236782" cy="13565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679269" y="2267376"/>
              <a:ext cx="1289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보통 상태</a:t>
              </a:r>
              <a:endParaRPr lang="en-US" altLang="ko-KR" sz="1200" dirty="0"/>
            </a:p>
            <a:p>
              <a:r>
                <a:rPr lang="en-US" altLang="ko-KR" sz="1200" dirty="0"/>
                <a:t>(normalIcon.gif)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18348" y="3666348"/>
              <a:ext cx="13246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마우스가</a:t>
              </a:r>
              <a:endParaRPr lang="en-US" altLang="ko-KR" sz="1200" dirty="0"/>
            </a:p>
            <a:p>
              <a:r>
                <a:rPr lang="ko-KR" altLang="en-US" sz="1200" dirty="0"/>
                <a:t>올라간 경우</a:t>
              </a:r>
              <a:endParaRPr lang="en-US" altLang="ko-KR" sz="1200" dirty="0"/>
            </a:p>
            <a:p>
              <a:r>
                <a:rPr lang="en-US" altLang="ko-KR" sz="1200" dirty="0"/>
                <a:t>(rolloverIcon.gif)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4439" y="5639930"/>
              <a:ext cx="1678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마우스가 눌러진 순간</a:t>
              </a:r>
              <a:endParaRPr lang="en-US" altLang="ko-KR" sz="1200" dirty="0"/>
            </a:p>
            <a:p>
              <a:r>
                <a:rPr lang="en-US" altLang="ko-KR" sz="1200" dirty="0"/>
                <a:t>(pressedIcon.gif)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18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53"/>
    </mc:Choice>
    <mc:Fallback xmlns="">
      <p:transition spd="slow" advTm="10195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80" y="4869160"/>
            <a:ext cx="5303520" cy="1676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82" y="2132856"/>
            <a:ext cx="5223510" cy="16992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레이블과 버튼의 정렬</a:t>
            </a:r>
            <a:r>
              <a:rPr lang="en-US" altLang="ko-KR"/>
              <a:t>(Alignment)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168352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수평 정렬 </a:t>
            </a:r>
            <a:r>
              <a:rPr lang="en-US" altLang="ko-KR" sz="1800" dirty="0"/>
              <a:t>: </a:t>
            </a:r>
            <a:r>
              <a:rPr lang="ko-KR" altLang="en-US" sz="1800" dirty="0"/>
              <a:t>컴포넌트 내에 이미지와 텍스트의 수평 위치</a:t>
            </a:r>
            <a:endParaRPr lang="en-US" altLang="ko-KR" sz="18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수직 정렬 </a:t>
            </a:r>
            <a:r>
              <a:rPr lang="en-US" altLang="ko-KR" sz="1800" dirty="0"/>
              <a:t>: </a:t>
            </a:r>
            <a:r>
              <a:rPr lang="ko-KR" altLang="en-US" sz="1600" dirty="0"/>
              <a:t>컴포넌트 내에 이미지와 텍스트의 수직 위치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13" y="1700808"/>
            <a:ext cx="5307330" cy="7772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682" y="4427964"/>
            <a:ext cx="5303520" cy="7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0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34"/>
    </mc:Choice>
    <mc:Fallback xmlns="">
      <p:transition spd="slow" advTm="6833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JCheckBox, </a:t>
            </a:r>
            <a:r>
              <a:rPr lang="ko-KR" altLang="en-US"/>
              <a:t>체크박스</a:t>
            </a:r>
            <a:r>
              <a:rPr lang="en-US" altLang="ko-KR"/>
              <a:t> </a:t>
            </a:r>
            <a:r>
              <a:rPr lang="ko-KR" altLang="en-US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JCheckBox</a:t>
            </a:r>
            <a:endParaRPr lang="en-US" altLang="ko-KR" dirty="0"/>
          </a:p>
          <a:p>
            <a:pPr lvl="1"/>
            <a:r>
              <a:rPr lang="ko-KR" altLang="en-US" dirty="0"/>
              <a:t>선택</a:t>
            </a:r>
            <a:r>
              <a:rPr lang="en-US" altLang="ko-KR" dirty="0"/>
              <a:t>(selected)</a:t>
            </a:r>
            <a:r>
              <a:rPr lang="ko-KR" altLang="en-US" dirty="0"/>
              <a:t>과 </a:t>
            </a:r>
            <a:r>
              <a:rPr lang="ko-KR" altLang="en-US" dirty="0" err="1"/>
              <a:t>비선택</a:t>
            </a:r>
            <a:r>
              <a:rPr lang="en-US" altLang="ko-KR" dirty="0"/>
              <a:t>(deselected)</a:t>
            </a:r>
            <a:r>
              <a:rPr lang="ko-KR" altLang="en-US" dirty="0"/>
              <a:t>의 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두 상태만 가지는 체크 버튼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42" y="3573016"/>
            <a:ext cx="7036850" cy="230691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868144" y="1552837"/>
            <a:ext cx="2915259" cy="1906073"/>
            <a:chOff x="5868144" y="1552837"/>
            <a:chExt cx="2915259" cy="1906073"/>
          </a:xfrm>
        </p:grpSpPr>
        <p:grpSp>
          <p:nvGrpSpPr>
            <p:cNvPr id="6" name="그룹 5"/>
            <p:cNvGrpSpPr/>
            <p:nvPr/>
          </p:nvGrpSpPr>
          <p:grpSpPr>
            <a:xfrm>
              <a:off x="5868144" y="1552837"/>
              <a:ext cx="2915259" cy="1906073"/>
              <a:chOff x="5796136" y="2232966"/>
              <a:chExt cx="2915259" cy="19060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6" y="2232966"/>
                <a:ext cx="2447859" cy="148456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012160" y="3862040"/>
                <a:ext cx="13163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체크박스 문자열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395009" y="3862040"/>
                <a:ext cx="13163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체크박스 이미지</a:t>
                </a:r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7453008" y="3067456"/>
                <a:ext cx="403697" cy="794584"/>
              </a:xfrm>
              <a:custGeom>
                <a:avLst/>
                <a:gdLst>
                  <a:gd name="connsiteX0" fmla="*/ 299936 w 299936"/>
                  <a:gd name="connsiteY0" fmla="*/ 979250 h 979250"/>
                  <a:gd name="connsiteX1" fmla="*/ 251297 w 299936"/>
                  <a:gd name="connsiteY1" fmla="*/ 726331 h 979250"/>
                  <a:gd name="connsiteX2" fmla="*/ 37289 w 299936"/>
                  <a:gd name="connsiteY2" fmla="*/ 113489 h 979250"/>
                  <a:gd name="connsiteX3" fmla="*/ 27561 w 299936"/>
                  <a:gd name="connsiteY3" fmla="*/ 45395 h 97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9936" h="979250">
                    <a:moveTo>
                      <a:pt x="299936" y="979250"/>
                    </a:moveTo>
                    <a:cubicBezTo>
                      <a:pt x="297504" y="924937"/>
                      <a:pt x="295072" y="870625"/>
                      <a:pt x="251297" y="726331"/>
                    </a:cubicBezTo>
                    <a:cubicBezTo>
                      <a:pt x="207523" y="582038"/>
                      <a:pt x="74578" y="226978"/>
                      <a:pt x="37289" y="113489"/>
                    </a:cubicBezTo>
                    <a:cubicBezTo>
                      <a:pt x="0" y="0"/>
                      <a:pt x="13780" y="22697"/>
                      <a:pt x="27561" y="45395"/>
                    </a:cubicBezTo>
                  </a:path>
                </a:pathLst>
              </a:cu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 flipH="1">
                <a:off x="6876256" y="2957209"/>
                <a:ext cx="65781" cy="904831"/>
              </a:xfrm>
              <a:custGeom>
                <a:avLst/>
                <a:gdLst>
                  <a:gd name="connsiteX0" fmla="*/ 116732 w 116732"/>
                  <a:gd name="connsiteY0" fmla="*/ 651753 h 651753"/>
                  <a:gd name="connsiteX1" fmla="*/ 48639 w 116732"/>
                  <a:gd name="connsiteY1" fmla="*/ 389106 h 651753"/>
                  <a:gd name="connsiteX2" fmla="*/ 0 w 116732"/>
                  <a:gd name="connsiteY2" fmla="*/ 0 h 651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732" h="651753">
                    <a:moveTo>
                      <a:pt x="116732" y="651753"/>
                    </a:moveTo>
                    <a:cubicBezTo>
                      <a:pt x="92413" y="574742"/>
                      <a:pt x="68094" y="497731"/>
                      <a:pt x="48639" y="389106"/>
                    </a:cubicBezTo>
                    <a:cubicBezTo>
                      <a:pt x="29184" y="280481"/>
                      <a:pt x="14592" y="140240"/>
                      <a:pt x="0" y="0"/>
                    </a:cubicBezTo>
                  </a:path>
                </a:pathLst>
              </a:cu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4168" y="2079209"/>
              <a:ext cx="1015227" cy="231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54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22"/>
    </mc:Choice>
    <mc:Fallback xmlns="">
      <p:transition spd="slow" advTm="8792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체크 박스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문자열 체크 박스</a:t>
            </a:r>
            <a:endParaRPr lang="en-US" altLang="ko-KR" sz="2000" dirty="0"/>
          </a:p>
          <a:p>
            <a:pPr lvl="1"/>
            <a:r>
              <a:rPr lang="en-US" altLang="ko-KR" sz="1800" dirty="0"/>
              <a:t>"</a:t>
            </a:r>
            <a:r>
              <a:rPr lang="ko-KR" altLang="en-US" sz="1800" dirty="0"/>
              <a:t>사과</a:t>
            </a:r>
            <a:r>
              <a:rPr lang="en-US" altLang="ko-KR" sz="1800" dirty="0"/>
              <a:t>" </a:t>
            </a:r>
            <a:r>
              <a:rPr lang="ko-KR" altLang="en-US" sz="1800" dirty="0"/>
              <a:t>텍스트를 가진 체크박스 생성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"</a:t>
            </a:r>
            <a:r>
              <a:rPr lang="ko-KR" altLang="en-US" sz="1800" dirty="0"/>
              <a:t>배</a:t>
            </a:r>
            <a:r>
              <a:rPr lang="en-US" altLang="ko-KR" sz="1800" dirty="0"/>
              <a:t>" </a:t>
            </a:r>
            <a:r>
              <a:rPr lang="ko-KR" altLang="en-US" sz="1800" dirty="0"/>
              <a:t>텍스트를 가지고 선택 상태로 체크박스 생성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체크 박스 모양   이 명료하게 출력되고 사용자는 이것을 체크</a:t>
            </a:r>
            <a:endParaRPr lang="en-US" altLang="ko-KR" sz="1800" dirty="0"/>
          </a:p>
          <a:p>
            <a:r>
              <a:rPr lang="ko-KR" altLang="en-US" sz="2000" dirty="0"/>
              <a:t>이미지</a:t>
            </a:r>
            <a:r>
              <a:rPr lang="en-US" altLang="ko-KR" sz="2000" dirty="0"/>
              <a:t> </a:t>
            </a:r>
            <a:r>
              <a:rPr lang="ko-KR" altLang="en-US" sz="2000" dirty="0"/>
              <a:t>아이콘을 가진 체크 박스 생성 예</a:t>
            </a:r>
            <a:endParaRPr lang="en-US" altLang="ko-KR" sz="2000" dirty="0"/>
          </a:p>
          <a:p>
            <a:pPr lvl="1"/>
            <a:r>
              <a:rPr lang="ko-KR" altLang="en-US" sz="1800" dirty="0"/>
              <a:t>체크 박스 모양    이 출력되지 않음</a:t>
            </a:r>
            <a:endParaRPr lang="en-US" altLang="ko-KR" sz="1800" dirty="0"/>
          </a:p>
          <a:p>
            <a:pPr lvl="1"/>
            <a:r>
              <a:rPr lang="ko-KR" altLang="en-US" sz="1800" dirty="0"/>
              <a:t>선택 상태를 표현하는 이미지 아이콘을 따로 지정해야 함</a:t>
            </a:r>
            <a:endParaRPr lang="en-US" altLang="ko-KR" sz="1800" dirty="0"/>
          </a:p>
          <a:p>
            <a:pPr lvl="2"/>
            <a:r>
              <a:rPr lang="en-US" altLang="ko-KR" sz="1600" dirty="0"/>
              <a:t>cherry.jpg </a:t>
            </a:r>
            <a:r>
              <a:rPr lang="ko-KR" altLang="en-US" sz="1600" dirty="0"/>
              <a:t>이미지와 </a:t>
            </a:r>
            <a:r>
              <a:rPr lang="en-US" altLang="ko-KR" sz="1600" dirty="0"/>
              <a:t>"</a:t>
            </a:r>
            <a:r>
              <a:rPr lang="ko-KR" altLang="en-US" sz="1600" dirty="0"/>
              <a:t>체리</a:t>
            </a:r>
            <a:r>
              <a:rPr lang="en-US" altLang="ko-KR" sz="1600" dirty="0"/>
              <a:t>" </a:t>
            </a:r>
            <a:r>
              <a:rPr lang="ko-KR" altLang="en-US" sz="1600" dirty="0"/>
              <a:t>텍스트를 가진 체크 박스 생성 예</a:t>
            </a:r>
            <a:endParaRPr lang="en-US" altLang="ko-KR" sz="1600" dirty="0"/>
          </a:p>
          <a:p>
            <a:pPr marL="365760" lvl="1" indent="0">
              <a:buNone/>
            </a:pPr>
            <a:endParaRPr lang="ko-KR" altLang="en-US" sz="18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790" y="3546922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790" y="4265662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03648" y="5301208"/>
            <a:ext cx="674310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ko-KR" sz="1400" dirty="0" err="1"/>
              <a:t>ImageIcon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cherryIcon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ImageIcon</a:t>
            </a:r>
            <a:r>
              <a:rPr lang="en-US" altLang="ko-KR" sz="1400" dirty="0"/>
              <a:t>("images/cherry.jpg");</a:t>
            </a:r>
          </a:p>
          <a:p>
            <a:pPr marL="0" lvl="2"/>
            <a:r>
              <a:rPr lang="en-US" altLang="ko-KR" sz="1400" b="1" dirty="0" err="1"/>
              <a:t>ImageIcon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selectedCherryIcon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ImageIcon</a:t>
            </a:r>
            <a:r>
              <a:rPr lang="en-US" altLang="ko-KR" sz="1400" b="1" dirty="0"/>
              <a:t>("images/selectedCherry.jpg");</a:t>
            </a:r>
          </a:p>
          <a:p>
            <a:pPr marL="0" lvl="2"/>
            <a:r>
              <a:rPr lang="en-US" altLang="ko-KR" sz="1400" dirty="0" err="1"/>
              <a:t>JCheckBox</a:t>
            </a:r>
            <a:r>
              <a:rPr lang="en-US" altLang="ko-KR" sz="1400" dirty="0"/>
              <a:t> cherry = new </a:t>
            </a:r>
            <a:r>
              <a:rPr lang="en-US" altLang="ko-KR" sz="1400" dirty="0" err="1"/>
              <a:t>JCheckBox</a:t>
            </a:r>
            <a:r>
              <a:rPr lang="en-US" altLang="ko-KR" sz="1400" dirty="0"/>
              <a:t>("</a:t>
            </a:r>
            <a:r>
              <a:rPr lang="ko-KR" altLang="en-US" sz="1400" dirty="0"/>
              <a:t>체리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cherryIcon</a:t>
            </a:r>
            <a:r>
              <a:rPr lang="en-US" altLang="ko-KR" sz="1400" dirty="0"/>
              <a:t>);</a:t>
            </a:r>
          </a:p>
          <a:p>
            <a:pPr marL="0" lvl="2"/>
            <a:r>
              <a:rPr lang="en-US" altLang="ko-KR" sz="1400" b="1" dirty="0" err="1"/>
              <a:t>cherry.setSelectedIcon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selectedCherryIcon</a:t>
            </a:r>
            <a:r>
              <a:rPr lang="en-US" altLang="ko-KR" sz="1400" b="1" dirty="0"/>
              <a:t>); // </a:t>
            </a:r>
            <a:r>
              <a:rPr lang="ko-KR" altLang="en-US" sz="1400" b="1" dirty="0"/>
              <a:t>선택 상태의 이미지 달기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03648" y="2060848"/>
            <a:ext cx="33123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JCheckBox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JCheckBox</a:t>
            </a:r>
            <a:r>
              <a:rPr lang="en-US" altLang="ko-KR" sz="1400" dirty="0"/>
              <a:t>("</a:t>
            </a:r>
            <a:r>
              <a:rPr lang="ko-KR" altLang="en-US" sz="1400" dirty="0"/>
              <a:t>사과</a:t>
            </a:r>
            <a:r>
              <a:rPr lang="en-US" altLang="ko-KR" sz="1400" dirty="0"/>
              <a:t>");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3648" y="2833191"/>
            <a:ext cx="422510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JCheckBox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JCheckBox</a:t>
            </a:r>
            <a:r>
              <a:rPr lang="en-US" altLang="ko-KR" sz="1400" dirty="0"/>
              <a:t>("</a:t>
            </a:r>
            <a:r>
              <a:rPr lang="ko-KR" altLang="en-US" sz="1400" dirty="0"/>
              <a:t>배</a:t>
            </a:r>
            <a:r>
              <a:rPr lang="en-US" altLang="ko-KR" sz="1400" dirty="0"/>
              <a:t>", true);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218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08"/>
    </mc:Choice>
    <mc:Fallback xmlns="">
      <p:transition spd="slow" advTm="15820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11-4 : </a:t>
            </a:r>
            <a:r>
              <a:rPr lang="ko-KR" altLang="en-US" dirty="0"/>
              <a:t>체크박스 생성 예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00194" y="1130157"/>
            <a:ext cx="4960572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CheckBoxEx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CheckBoxEx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체크박스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cherryIcon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("images/cherry.jpg"); 			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selectedCherryIcon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</a:t>
            </a:r>
          </a:p>
          <a:p>
            <a:pPr defTabSz="180000"/>
            <a:r>
              <a:rPr lang="en-US" altLang="ko-KR" sz="1200" dirty="0"/>
              <a:t>											"images/selectedCherry.jpg");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 apple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 pear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true);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 cherry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</a:t>
            </a:r>
            <a:r>
              <a:rPr lang="en-US" altLang="ko-KR" sz="1200" b="1" dirty="0" err="1"/>
              <a:t>cherryIcon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cherry.setBorderPainted</a:t>
            </a:r>
            <a:r>
              <a:rPr lang="en-US" altLang="ko-KR" sz="1200" b="1" dirty="0"/>
              <a:t>(true);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cherry.setSelectedIcon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selectedCherryIcon</a:t>
            </a:r>
            <a:r>
              <a:rPr lang="en-US" altLang="ko-KR" sz="1200" b="1" dirty="0"/>
              <a:t>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(apple);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(pear);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(cherry);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CheckBoxEx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930031" y="1635299"/>
            <a:ext cx="2832969" cy="4086924"/>
            <a:chOff x="5930031" y="1635299"/>
            <a:chExt cx="2832969" cy="40869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099" y="3936878"/>
              <a:ext cx="2363929" cy="1433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140" y="1635299"/>
              <a:ext cx="2363929" cy="1433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자유형 7"/>
            <p:cNvSpPr/>
            <p:nvPr/>
          </p:nvSpPr>
          <p:spPr>
            <a:xfrm>
              <a:off x="7997647" y="2285993"/>
              <a:ext cx="747320" cy="2380550"/>
            </a:xfrm>
            <a:custGeom>
              <a:avLst/>
              <a:gdLst>
                <a:gd name="connsiteX0" fmla="*/ 0 w 753893"/>
                <a:gd name="connsiteY0" fmla="*/ 0 h 2500008"/>
                <a:gd name="connsiteX1" fmla="*/ 321013 w 753893"/>
                <a:gd name="connsiteY1" fmla="*/ 252919 h 2500008"/>
                <a:gd name="connsiteX2" fmla="*/ 680936 w 753893"/>
                <a:gd name="connsiteY2" fmla="*/ 953310 h 2500008"/>
                <a:gd name="connsiteX3" fmla="*/ 651753 w 753893"/>
                <a:gd name="connsiteY3" fmla="*/ 1809344 h 2500008"/>
                <a:gd name="connsiteX4" fmla="*/ 68094 w 753893"/>
                <a:gd name="connsiteY4" fmla="*/ 2500008 h 250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893" h="2500008">
                  <a:moveTo>
                    <a:pt x="0" y="0"/>
                  </a:moveTo>
                  <a:cubicBezTo>
                    <a:pt x="103762" y="47017"/>
                    <a:pt x="207524" y="94034"/>
                    <a:pt x="321013" y="252919"/>
                  </a:cubicBezTo>
                  <a:cubicBezTo>
                    <a:pt x="434502" y="411804"/>
                    <a:pt x="625813" y="693906"/>
                    <a:pt x="680936" y="953310"/>
                  </a:cubicBezTo>
                  <a:cubicBezTo>
                    <a:pt x="736059" y="1212714"/>
                    <a:pt x="753893" y="1551561"/>
                    <a:pt x="651753" y="1809344"/>
                  </a:cubicBezTo>
                  <a:cubicBezTo>
                    <a:pt x="549613" y="2067127"/>
                    <a:pt x="308853" y="2283567"/>
                    <a:pt x="68094" y="2500008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4391" y="3400527"/>
              <a:ext cx="10086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체크 박스를</a:t>
              </a:r>
              <a:endParaRPr lang="en-US" altLang="ko-KR" sz="1200" dirty="0"/>
            </a:p>
            <a:p>
              <a:r>
                <a:rPr lang="ko-KR" altLang="en-US" sz="1200" dirty="0"/>
                <a:t>선택하면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4746" y="5445224"/>
              <a:ext cx="23774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selectedCherry.jpg(</a:t>
              </a:r>
              <a:r>
                <a:rPr lang="ko-KR" altLang="en-US" sz="1200" dirty="0"/>
                <a:t>선택된 상태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cxnSp>
          <p:nvCxnSpPr>
            <p:cNvPr id="17" name="직선 화살표 연결선 16"/>
            <p:cNvCxnSpPr>
              <a:stCxn id="15" idx="0"/>
            </p:cNvCxnSpPr>
            <p:nvPr/>
          </p:nvCxnSpPr>
          <p:spPr>
            <a:xfrm flipV="1">
              <a:off x="7343469" y="4667660"/>
              <a:ext cx="115647" cy="77756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30031" y="3068959"/>
              <a:ext cx="2300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cherry.jpg(</a:t>
              </a:r>
              <a:r>
                <a:rPr lang="ko-KR" altLang="en-US" sz="1200" dirty="0"/>
                <a:t>선택되지 않은 상태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cxnSp>
          <p:nvCxnSpPr>
            <p:cNvPr id="21" name="직선 화살표 연결선 20"/>
            <p:cNvCxnSpPr>
              <a:stCxn id="16" idx="0"/>
            </p:cNvCxnSpPr>
            <p:nvPr/>
          </p:nvCxnSpPr>
          <p:spPr>
            <a:xfrm flipV="1">
              <a:off x="7080122" y="2285995"/>
              <a:ext cx="378994" cy="78296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131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47"/>
    </mc:Choice>
    <mc:Fallback xmlns="">
      <p:transition spd="slow" advTm="12554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JCheckBox</a:t>
            </a:r>
            <a:r>
              <a:rPr lang="ko-KR" altLang="en-US" dirty="0"/>
              <a:t>에서 </a:t>
            </a:r>
            <a:r>
              <a:rPr lang="en-US" altLang="ko-KR" dirty="0"/>
              <a:t>Item </a:t>
            </a:r>
            <a:r>
              <a:rPr lang="ko-KR" altLang="en-US" dirty="0"/>
              <a:t>이벤트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0040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Item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1"/>
            <a:r>
              <a:rPr lang="ko-KR" altLang="en-US" dirty="0"/>
              <a:t>체크 박스나 라디오버튼의 선택 상태가 바뀔 발생하는 이벤트</a:t>
            </a:r>
            <a:endParaRPr lang="en-US" altLang="ko-KR" dirty="0"/>
          </a:p>
          <a:p>
            <a:pPr lvl="2"/>
            <a:r>
              <a:rPr lang="ko-KR" altLang="en-US" dirty="0"/>
              <a:t>마우스나 키보드로 체크박스를 선택 상태를 바꾸는 경우</a:t>
            </a:r>
            <a:endParaRPr lang="en-US" altLang="ko-KR" dirty="0"/>
          </a:p>
          <a:p>
            <a:pPr lvl="2"/>
            <a:r>
              <a:rPr lang="ko-KR" altLang="en-US" dirty="0"/>
              <a:t>프로그램에서 선택 상태를 바꾸는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ItemListener</a:t>
            </a:r>
            <a:r>
              <a:rPr lang="en-US" altLang="ko-KR" dirty="0"/>
              <a:t> </a:t>
            </a:r>
            <a:r>
              <a:rPr lang="ko-KR" altLang="en-US" dirty="0"/>
              <a:t>인터페이스의 추상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ItemEvent</a:t>
            </a:r>
            <a:r>
              <a:rPr lang="ko-KR" altLang="en-US" dirty="0"/>
              <a:t>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9672" y="25649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 err="1"/>
              <a:t>JCheckBox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JCheckBox</a:t>
            </a:r>
            <a:r>
              <a:rPr lang="en-US" altLang="ko-KR" sz="1400" dirty="0"/>
              <a:t>("</a:t>
            </a:r>
            <a:r>
              <a:rPr lang="ko-KR" altLang="en-US" sz="1400" dirty="0"/>
              <a:t>사과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err="1"/>
              <a:t>c.setSelected</a:t>
            </a:r>
            <a:r>
              <a:rPr lang="en-US" altLang="ko-KR" sz="1400" dirty="0"/>
              <a:t>(true); // </a:t>
            </a:r>
            <a:r>
              <a:rPr lang="ko-KR" altLang="en-US" sz="1400" dirty="0"/>
              <a:t>선택 상태 변경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25" y="4836478"/>
            <a:ext cx="7203363" cy="1328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26" y="3717032"/>
            <a:ext cx="7126399" cy="52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12"/>
    </mc:Choice>
    <mc:Fallback xmlns="">
      <p:transition spd="slow" advTm="16111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480425" cy="67945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11-5 : </a:t>
            </a:r>
            <a:r>
              <a:rPr lang="en-US" altLang="ko-KR" sz="2400" dirty="0" err="1"/>
              <a:t>ItemEvent</a:t>
            </a:r>
            <a:r>
              <a:rPr lang="ko-KR" altLang="en-US" sz="2400" dirty="0"/>
              <a:t> 활용하여 체크박스로 가격 합산하기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5760" y="908050"/>
            <a:ext cx="439248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java.awt.event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CheckBoxItemEventEx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private </a:t>
            </a:r>
            <a:r>
              <a:rPr lang="en-US" altLang="ko-KR" sz="1050" dirty="0" err="1"/>
              <a:t>JCheckBox</a:t>
            </a:r>
            <a:r>
              <a:rPr lang="en-US" altLang="ko-KR" sz="1050" dirty="0"/>
              <a:t> [] fruits = new </a:t>
            </a:r>
            <a:r>
              <a:rPr lang="en-US" altLang="ko-KR" sz="1050" dirty="0" err="1"/>
              <a:t>JCheckBox</a:t>
            </a:r>
            <a:r>
              <a:rPr lang="en-US" altLang="ko-KR" sz="1050" dirty="0"/>
              <a:t> [3];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private String [] names = {"</a:t>
            </a:r>
            <a:r>
              <a:rPr lang="ko-KR" altLang="en-US" sz="1050" dirty="0"/>
              <a:t>사과</a:t>
            </a:r>
            <a:r>
              <a:rPr lang="en-US" altLang="ko-KR" sz="1050" dirty="0"/>
              <a:t>", "</a:t>
            </a:r>
            <a:r>
              <a:rPr lang="ko-KR" altLang="en-US" sz="1050" dirty="0"/>
              <a:t>배</a:t>
            </a:r>
            <a:r>
              <a:rPr lang="en-US" altLang="ko-KR" sz="1050" dirty="0"/>
              <a:t>", "</a:t>
            </a:r>
            <a:r>
              <a:rPr lang="ko-KR" altLang="en-US" sz="1050" dirty="0"/>
              <a:t>체리</a:t>
            </a:r>
            <a:r>
              <a:rPr lang="en-US" altLang="ko-KR" sz="1050" dirty="0"/>
              <a:t>"};</a:t>
            </a:r>
          </a:p>
          <a:p>
            <a:pPr defTabSz="180000"/>
            <a:r>
              <a:rPr lang="en-US" altLang="ko-KR" sz="1050" dirty="0"/>
              <a:t>	private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sumLabel</a:t>
            </a:r>
            <a:r>
              <a:rPr lang="en-US" altLang="ko-KR" sz="1050" dirty="0"/>
              <a:t>;</a:t>
            </a:r>
            <a:endParaRPr lang="ko-KR" altLang="en-US" sz="1050" dirty="0"/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public </a:t>
            </a:r>
            <a:r>
              <a:rPr lang="en-US" altLang="ko-KR" sz="1050" dirty="0" err="1"/>
              <a:t>CheckBoxItemEventEx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체크박스와 </a:t>
            </a:r>
            <a:r>
              <a:rPr lang="en-US" altLang="ko-KR" sz="1050" dirty="0" err="1"/>
              <a:t>ItemEvent</a:t>
            </a:r>
            <a:r>
              <a:rPr lang="en-US" altLang="ko-KR" sz="1050" dirty="0"/>
              <a:t> </a:t>
            </a:r>
            <a:r>
              <a:rPr lang="ko-KR" altLang="en-US" sz="1050" dirty="0"/>
              <a:t>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setDefaultCloseOperation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Container 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c.setLayout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("</a:t>
            </a:r>
            <a:r>
              <a:rPr lang="ko-KR" altLang="en-US" sz="1050" dirty="0"/>
              <a:t>사과 </a:t>
            </a:r>
            <a:r>
              <a:rPr lang="en-US" altLang="ko-KR" sz="1050" dirty="0"/>
              <a:t>100</a:t>
            </a:r>
            <a:r>
              <a:rPr lang="ko-KR" altLang="en-US" sz="1050" dirty="0"/>
              <a:t>원</a:t>
            </a:r>
            <a:r>
              <a:rPr lang="en-US" altLang="ko-KR" sz="1050" dirty="0"/>
              <a:t>, </a:t>
            </a:r>
            <a:r>
              <a:rPr lang="ko-KR" altLang="en-US" sz="1050" dirty="0"/>
              <a:t>배 </a:t>
            </a:r>
            <a:r>
              <a:rPr lang="en-US" altLang="ko-KR" sz="1050" dirty="0"/>
              <a:t>500</a:t>
            </a:r>
            <a:r>
              <a:rPr lang="ko-KR" altLang="en-US" sz="1050" dirty="0"/>
              <a:t>원</a:t>
            </a:r>
            <a:r>
              <a:rPr lang="en-US" altLang="ko-KR" sz="1050" dirty="0"/>
              <a:t>, </a:t>
            </a:r>
            <a:r>
              <a:rPr lang="ko-KR" altLang="en-US" sz="1050" dirty="0"/>
              <a:t>체리 </a:t>
            </a:r>
            <a:r>
              <a:rPr lang="en-US" altLang="ko-KR" sz="1050" dirty="0"/>
              <a:t>20000</a:t>
            </a:r>
            <a:r>
              <a:rPr lang="ko-KR" altLang="en-US" sz="1050" dirty="0"/>
              <a:t>원</a:t>
            </a:r>
            <a:r>
              <a:rPr lang="en-US" altLang="ko-KR" sz="1050" dirty="0"/>
              <a:t>"));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 listener = new 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();</a:t>
            </a:r>
          </a:p>
          <a:p>
            <a:pPr defTabSz="180000"/>
            <a:r>
              <a:rPr lang="en-US" altLang="ko-KR" sz="1050" dirty="0"/>
              <a:t>		for(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fruits.length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/>
              <a:t>			fruits[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 = new </a:t>
            </a:r>
            <a:r>
              <a:rPr lang="en-US" altLang="ko-KR" sz="1050" dirty="0" err="1"/>
              <a:t>JCheckBox</a:t>
            </a:r>
            <a:r>
              <a:rPr lang="en-US" altLang="ko-KR" sz="1050" dirty="0"/>
              <a:t>(names[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]); 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fruits[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setBorderPainted</a:t>
            </a:r>
            <a:r>
              <a:rPr lang="en-US" altLang="ko-KR" sz="1050" dirty="0"/>
              <a:t>(true);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(fruits[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b="1" dirty="0"/>
              <a:t>fruits[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addItemListener</a:t>
            </a:r>
            <a:r>
              <a:rPr lang="en-US" altLang="ko-KR" sz="1050" b="1" dirty="0"/>
              <a:t>(listener);</a:t>
            </a:r>
            <a:endParaRPr lang="ko-KR" altLang="en-US" sz="1050" b="1" dirty="0"/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sumLabel</a:t>
            </a:r>
            <a:r>
              <a:rPr lang="en-US" altLang="ko-KR" sz="1050" dirty="0"/>
              <a:t> = new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("</a:t>
            </a:r>
            <a:r>
              <a:rPr lang="ko-KR" altLang="en-US" sz="1050" dirty="0"/>
              <a:t>현재 </a:t>
            </a:r>
            <a:r>
              <a:rPr lang="en-US" altLang="ko-KR" sz="1050" dirty="0"/>
              <a:t>0 </a:t>
            </a:r>
            <a:r>
              <a:rPr lang="ko-KR" altLang="en-US" sz="1050" dirty="0"/>
              <a:t>원 입니다</a:t>
            </a:r>
            <a:r>
              <a:rPr lang="en-US" altLang="ko-KR" sz="1050" dirty="0"/>
              <a:t>.");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sumLabel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setSize</a:t>
            </a:r>
            <a:r>
              <a:rPr lang="en-US" altLang="ko-KR" sz="1050" dirty="0"/>
              <a:t>(250,200);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setVisible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/>
              <a:t>	}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644008" y="908720"/>
            <a:ext cx="4214842" cy="445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class 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ItemListener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	private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sum = 0; // </a:t>
            </a:r>
            <a:r>
              <a:rPr lang="ko-KR" altLang="en-US" sz="1050" dirty="0"/>
              <a:t>가격의 합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/>
              <a:t>public void </a:t>
            </a:r>
            <a:r>
              <a:rPr lang="en-US" altLang="ko-KR" sz="1050" b="1" dirty="0" err="1"/>
              <a:t>itemStateChanged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ItemEvent</a:t>
            </a:r>
            <a:r>
              <a:rPr lang="en-US" altLang="ko-KR" sz="1050" b="1" dirty="0"/>
              <a:t> e) {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b="1" dirty="0"/>
              <a:t>if(</a:t>
            </a:r>
            <a:r>
              <a:rPr lang="en-US" altLang="ko-KR" sz="1050" b="1" dirty="0" err="1"/>
              <a:t>e.getStateChange</a:t>
            </a:r>
            <a:r>
              <a:rPr lang="en-US" altLang="ko-KR" sz="1050" b="1" dirty="0"/>
              <a:t>() == </a:t>
            </a:r>
            <a:r>
              <a:rPr lang="en-US" altLang="ko-KR" sz="1050" b="1" dirty="0" err="1"/>
              <a:t>ItemEvent.SELECTED</a:t>
            </a:r>
            <a:r>
              <a:rPr lang="en-US" altLang="ko-KR" sz="1050" b="1" dirty="0"/>
              <a:t>) {</a:t>
            </a:r>
            <a:endParaRPr lang="ko-KR" altLang="en-US" sz="1050" b="1" dirty="0"/>
          </a:p>
          <a:p>
            <a:pPr defTabSz="180000"/>
            <a:r>
              <a:rPr lang="en-US" altLang="ko-KR" sz="1050" dirty="0"/>
              <a:t>				if(</a:t>
            </a:r>
            <a:r>
              <a:rPr lang="en-US" altLang="ko-KR" sz="1050" b="1" dirty="0" err="1"/>
              <a:t>e.getItem</a:t>
            </a:r>
            <a:r>
              <a:rPr lang="en-US" altLang="ko-KR" sz="1050" b="1" dirty="0"/>
              <a:t>() </a:t>
            </a:r>
            <a:r>
              <a:rPr lang="en-US" altLang="ko-KR" sz="1050" dirty="0"/>
              <a:t>== fruits[0])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	sum += 100;</a:t>
            </a:r>
          </a:p>
          <a:p>
            <a:pPr defTabSz="180000"/>
            <a:r>
              <a:rPr lang="en-US" altLang="ko-KR" sz="1050" dirty="0"/>
              <a:t>				else if(</a:t>
            </a:r>
            <a:r>
              <a:rPr lang="en-US" altLang="ko-KR" sz="1050" b="1" dirty="0" err="1"/>
              <a:t>e.getItem</a:t>
            </a:r>
            <a:r>
              <a:rPr lang="en-US" altLang="ko-KR" sz="1050" b="1" dirty="0"/>
              <a:t>() </a:t>
            </a:r>
            <a:r>
              <a:rPr lang="en-US" altLang="ko-KR" sz="1050" dirty="0"/>
              <a:t>== fruits[1])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	sum += 500;</a:t>
            </a:r>
          </a:p>
          <a:p>
            <a:pPr defTabSz="180000"/>
            <a:r>
              <a:rPr lang="en-US" altLang="ko-KR" sz="1050" dirty="0"/>
              <a:t>				else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	sum += 20000;</a:t>
            </a:r>
          </a:p>
          <a:p>
            <a:pPr defTabSz="180000"/>
            <a:r>
              <a:rPr lang="en-US" altLang="ko-KR" sz="1050" dirty="0"/>
              <a:t>			}</a:t>
            </a:r>
          </a:p>
          <a:p>
            <a:pPr defTabSz="180000"/>
            <a:r>
              <a:rPr lang="en-US" altLang="ko-KR" sz="1050" dirty="0"/>
              <a:t>			else {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if(</a:t>
            </a:r>
            <a:r>
              <a:rPr lang="en-US" altLang="ko-KR" sz="1050" dirty="0" err="1"/>
              <a:t>e.getItem</a:t>
            </a:r>
            <a:r>
              <a:rPr lang="en-US" altLang="ko-KR" sz="1050" dirty="0"/>
              <a:t>() == fruits[0])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	sum -= 100;</a:t>
            </a:r>
          </a:p>
          <a:p>
            <a:pPr defTabSz="180000"/>
            <a:r>
              <a:rPr lang="en-US" altLang="ko-KR" sz="1050" dirty="0"/>
              <a:t>				else if(</a:t>
            </a:r>
            <a:r>
              <a:rPr lang="en-US" altLang="ko-KR" sz="1050" dirty="0" err="1"/>
              <a:t>e.getItem</a:t>
            </a:r>
            <a:r>
              <a:rPr lang="en-US" altLang="ko-KR" sz="1050" dirty="0"/>
              <a:t>() == fruits[1])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	sum -= 500;</a:t>
            </a:r>
          </a:p>
          <a:p>
            <a:pPr defTabSz="180000"/>
            <a:r>
              <a:rPr lang="en-US" altLang="ko-KR" sz="1050" dirty="0"/>
              <a:t>				else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	sum -= 20000;</a:t>
            </a:r>
          </a:p>
          <a:p>
            <a:pPr defTabSz="180000"/>
            <a:r>
              <a:rPr lang="en-US" altLang="ko-KR" sz="1050" dirty="0"/>
              <a:t>			}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b="1" dirty="0" err="1"/>
              <a:t>sumLabel.setText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현재 </a:t>
            </a:r>
            <a:r>
              <a:rPr lang="en-US" altLang="ko-KR" sz="1050" b="1" dirty="0"/>
              <a:t>"+ sum + "</a:t>
            </a:r>
            <a:r>
              <a:rPr lang="ko-KR" altLang="en-US" sz="1050" b="1" dirty="0"/>
              <a:t>원 입니다</a:t>
            </a:r>
            <a:r>
              <a:rPr lang="en-US" altLang="ko-KR" sz="1050" b="1" dirty="0"/>
              <a:t>.");</a:t>
            </a:r>
            <a:endParaRPr lang="ko-KR" altLang="en-US" sz="1050" b="1" dirty="0"/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public 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	new </a:t>
            </a:r>
            <a:r>
              <a:rPr lang="en-US" altLang="ko-KR" sz="1050" dirty="0" err="1"/>
              <a:t>CheckBoxItemEventEx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091201"/>
            <a:ext cx="1877178" cy="15381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68323"/>
            <a:ext cx="1877178" cy="1538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86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06"/>
    </mc:Choice>
    <mc:Fallback xmlns="">
      <p:transition spd="slow" advTm="3380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JRadioButton</a:t>
            </a:r>
            <a:r>
              <a:rPr lang="en-US" altLang="ko-KR" dirty="0"/>
              <a:t>, </a:t>
            </a:r>
            <a:r>
              <a:rPr lang="ko-KR" altLang="en-US" dirty="0"/>
              <a:t>라디오버튼 컴포넌트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49"/>
            <a:ext cx="8153400" cy="300725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/>
              <a:t>JRadioButton</a:t>
            </a:r>
            <a:endParaRPr lang="en-US" altLang="ko-KR" dirty="0"/>
          </a:p>
          <a:p>
            <a:pPr lvl="1"/>
            <a:r>
              <a:rPr lang="ko-KR" altLang="en-US" dirty="0"/>
              <a:t>라디오버튼이란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여러 버튼으로 그룹을 형성하고</a:t>
            </a:r>
            <a:r>
              <a:rPr lang="en-US" altLang="ko-KR" dirty="0"/>
              <a:t>, </a:t>
            </a:r>
          </a:p>
          <a:p>
            <a:pPr marL="685800" lvl="2" indent="0">
              <a:buNone/>
            </a:pPr>
            <a:r>
              <a:rPr lang="ko-KR" altLang="en-US" dirty="0"/>
              <a:t>    하나만 선택되는 버튼</a:t>
            </a:r>
            <a:endParaRPr lang="en-US" altLang="ko-KR" dirty="0"/>
          </a:p>
          <a:p>
            <a:pPr lvl="2"/>
            <a:r>
              <a:rPr lang="ko-KR" altLang="en-US" dirty="0"/>
              <a:t>다른 버튼이 선택되면 이전에 선택된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     버튼은 자동으로 해제됨</a:t>
            </a:r>
            <a:endParaRPr lang="en-US" altLang="ko-KR" dirty="0"/>
          </a:p>
          <a:p>
            <a:pPr lvl="1"/>
            <a:r>
              <a:rPr lang="ko-KR" altLang="en-US" dirty="0"/>
              <a:t>체크박스와의 차이점</a:t>
            </a:r>
            <a:endParaRPr lang="en-US" altLang="ko-KR" dirty="0"/>
          </a:p>
          <a:p>
            <a:pPr lvl="2"/>
            <a:r>
              <a:rPr lang="ko-KR" altLang="en-US" dirty="0"/>
              <a:t>체크 박스는 각 체크박스마다 선택</a:t>
            </a:r>
            <a:r>
              <a:rPr lang="en-US" altLang="ko-KR" dirty="0"/>
              <a:t>/</a:t>
            </a:r>
            <a:r>
              <a:rPr lang="ko-KR" altLang="en-US" dirty="0"/>
              <a:t>해제 가능</a:t>
            </a:r>
            <a:endParaRPr lang="en-US" altLang="ko-KR" dirty="0"/>
          </a:p>
          <a:p>
            <a:pPr lvl="2"/>
            <a:r>
              <a:rPr lang="ko-KR" altLang="en-US" dirty="0"/>
              <a:t>라디오 버튼은 그룹에 속한 버튼 중 하나만 선택 상태가 됨</a:t>
            </a:r>
            <a:endParaRPr lang="en-US" altLang="ko-KR" dirty="0"/>
          </a:p>
          <a:p>
            <a:pPr lvl="1"/>
            <a:r>
              <a:rPr lang="ko-KR" altLang="en-US" dirty="0"/>
              <a:t>이미지를 가진 라디오버튼의 생성 및 다루기는 체크박스와 완전히 동일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76056" y="1412776"/>
            <a:ext cx="3995808" cy="1433661"/>
            <a:chOff x="5076056" y="1412776"/>
            <a:chExt cx="3995808" cy="143366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412776"/>
              <a:ext cx="2363930" cy="143366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5194541" y="1694309"/>
              <a:ext cx="2000264" cy="684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47088" y="1694309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하나의 버튼 그룹에</a:t>
              </a:r>
              <a:endParaRPr lang="en-US" altLang="ko-KR" sz="1200" dirty="0"/>
            </a:p>
            <a:p>
              <a:r>
                <a:rPr lang="ko-KR" altLang="en-US" sz="1200" dirty="0"/>
                <a:t>속한 라디오버튼들</a:t>
              </a:r>
            </a:p>
          </p:txBody>
        </p:sp>
        <p:sp>
          <p:nvSpPr>
            <p:cNvPr id="8" name="자유형 7"/>
            <p:cNvSpPr/>
            <p:nvPr/>
          </p:nvSpPr>
          <p:spPr>
            <a:xfrm>
              <a:off x="7179575" y="1993650"/>
              <a:ext cx="418290" cy="113490"/>
            </a:xfrm>
            <a:custGeom>
              <a:avLst/>
              <a:gdLst>
                <a:gd name="connsiteX0" fmla="*/ 418290 w 418290"/>
                <a:gd name="connsiteY0" fmla="*/ 16213 h 113490"/>
                <a:gd name="connsiteX1" fmla="*/ 136188 w 418290"/>
                <a:gd name="connsiteY1" fmla="*/ 16213 h 113490"/>
                <a:gd name="connsiteX2" fmla="*/ 0 w 418290"/>
                <a:gd name="connsiteY2" fmla="*/ 113490 h 11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90" h="113490">
                  <a:moveTo>
                    <a:pt x="418290" y="16213"/>
                  </a:moveTo>
                  <a:cubicBezTo>
                    <a:pt x="312096" y="8106"/>
                    <a:pt x="205903" y="0"/>
                    <a:pt x="136188" y="16213"/>
                  </a:cubicBezTo>
                  <a:cubicBezTo>
                    <a:pt x="66473" y="32426"/>
                    <a:pt x="33236" y="72958"/>
                    <a:pt x="0" y="11349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9202" y="2493809"/>
              <a:ext cx="1470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이미지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라디오버튼</a:t>
              </a:r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6732240" y="2276872"/>
              <a:ext cx="216024" cy="439272"/>
            </a:xfrm>
            <a:custGeom>
              <a:avLst/>
              <a:gdLst>
                <a:gd name="connsiteX0" fmla="*/ 418290 w 418290"/>
                <a:gd name="connsiteY0" fmla="*/ 16213 h 113490"/>
                <a:gd name="connsiteX1" fmla="*/ 136188 w 418290"/>
                <a:gd name="connsiteY1" fmla="*/ 16213 h 113490"/>
                <a:gd name="connsiteX2" fmla="*/ 0 w 418290"/>
                <a:gd name="connsiteY2" fmla="*/ 113490 h 11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90" h="113490">
                  <a:moveTo>
                    <a:pt x="418290" y="16213"/>
                  </a:moveTo>
                  <a:cubicBezTo>
                    <a:pt x="312096" y="8106"/>
                    <a:pt x="205903" y="0"/>
                    <a:pt x="136188" y="16213"/>
                  </a:cubicBezTo>
                  <a:cubicBezTo>
                    <a:pt x="66473" y="32426"/>
                    <a:pt x="33236" y="72958"/>
                    <a:pt x="0" y="11349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317580"/>
            <a:ext cx="6977836" cy="23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95"/>
    </mc:Choice>
    <mc:Fallback xmlns="">
      <p:transition spd="slow" advTm="12999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라디오버튼 생성 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7944" y="2143116"/>
            <a:ext cx="4429156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ko-KR" sz="1400" dirty="0" err="1"/>
              <a:t>ButtonGroup</a:t>
            </a:r>
            <a:r>
              <a:rPr lang="en-US" altLang="ko-KR" sz="1400" dirty="0"/>
              <a:t> group = new </a:t>
            </a:r>
            <a:r>
              <a:rPr lang="en-US" altLang="ko-KR" sz="1400" dirty="0" err="1"/>
              <a:t>ButtonGroup</a:t>
            </a:r>
            <a:r>
              <a:rPr lang="en-US" altLang="ko-KR" sz="1400" dirty="0"/>
              <a:t>();</a:t>
            </a:r>
          </a:p>
          <a:p>
            <a:pPr marL="0" lvl="2"/>
            <a:endParaRPr lang="en-US" altLang="ko-KR" sz="1400" dirty="0"/>
          </a:p>
          <a:p>
            <a:pPr marL="0" lvl="2"/>
            <a:r>
              <a:rPr lang="en-US" altLang="ko-KR" sz="1400" dirty="0" err="1"/>
              <a:t>JRadioButton</a:t>
            </a:r>
            <a:r>
              <a:rPr lang="en-US" altLang="ko-KR" sz="1400" dirty="0"/>
              <a:t> apple= new </a:t>
            </a:r>
            <a:r>
              <a:rPr lang="en-US" altLang="ko-KR" sz="1400" dirty="0" err="1"/>
              <a:t>JRadioButton</a:t>
            </a:r>
            <a:r>
              <a:rPr lang="en-US" altLang="ko-KR" sz="1400" dirty="0"/>
              <a:t>("</a:t>
            </a:r>
            <a:r>
              <a:rPr lang="ko-KR" altLang="en-US" sz="1400" dirty="0"/>
              <a:t>사과</a:t>
            </a:r>
            <a:r>
              <a:rPr lang="en-US" altLang="ko-KR" sz="1400" dirty="0"/>
              <a:t>");</a:t>
            </a:r>
          </a:p>
          <a:p>
            <a:pPr marL="0" lvl="2"/>
            <a:r>
              <a:rPr lang="en-US" altLang="ko-KR" sz="1400" dirty="0" err="1"/>
              <a:t>JRadioButton</a:t>
            </a:r>
            <a:r>
              <a:rPr lang="en-US" altLang="ko-KR" sz="1400" dirty="0"/>
              <a:t> pear= new </a:t>
            </a:r>
            <a:r>
              <a:rPr lang="en-US" altLang="ko-KR" sz="1400" dirty="0" err="1"/>
              <a:t>JRadioButton</a:t>
            </a:r>
            <a:r>
              <a:rPr lang="en-US" altLang="ko-KR" sz="1400" dirty="0"/>
              <a:t>("</a:t>
            </a:r>
            <a:r>
              <a:rPr lang="ko-KR" altLang="en-US" sz="1400" dirty="0"/>
              <a:t>배</a:t>
            </a:r>
            <a:r>
              <a:rPr lang="en-US" altLang="ko-KR" sz="1400" dirty="0"/>
              <a:t>");</a:t>
            </a:r>
            <a:endParaRPr lang="ko-KR" altLang="en-US" sz="1400" dirty="0"/>
          </a:p>
          <a:p>
            <a:pPr marL="0" lvl="2"/>
            <a:r>
              <a:rPr lang="en-US" altLang="ko-KR" sz="1400" dirty="0" err="1"/>
              <a:t>JRadioButton</a:t>
            </a:r>
            <a:r>
              <a:rPr lang="en-US" altLang="ko-KR" sz="1400" dirty="0"/>
              <a:t> cherry= new </a:t>
            </a:r>
            <a:r>
              <a:rPr lang="en-US" altLang="ko-KR" sz="1400" dirty="0" err="1"/>
              <a:t>JRadioButton</a:t>
            </a:r>
            <a:r>
              <a:rPr lang="en-US" altLang="ko-KR" sz="1400" dirty="0"/>
              <a:t>("</a:t>
            </a:r>
            <a:r>
              <a:rPr lang="ko-KR" altLang="en-US" sz="1400" dirty="0"/>
              <a:t>체리</a:t>
            </a:r>
            <a:r>
              <a:rPr lang="en-US" altLang="ko-KR" sz="1400" dirty="0"/>
              <a:t>");</a:t>
            </a:r>
          </a:p>
          <a:p>
            <a:pPr marL="0" lvl="2"/>
            <a:endParaRPr lang="en-US" altLang="ko-KR" sz="1400" dirty="0"/>
          </a:p>
          <a:p>
            <a:pPr marL="0" lvl="2"/>
            <a:r>
              <a:rPr lang="en-US" altLang="ko-KR" sz="1400" dirty="0" err="1"/>
              <a:t>group.add</a:t>
            </a:r>
            <a:r>
              <a:rPr lang="en-US" altLang="ko-KR" sz="1400" dirty="0"/>
              <a:t>(apple);</a:t>
            </a:r>
          </a:p>
          <a:p>
            <a:pPr marL="0" lvl="2"/>
            <a:r>
              <a:rPr lang="en-US" altLang="ko-KR" sz="1400" dirty="0" err="1"/>
              <a:t>group.add</a:t>
            </a:r>
            <a:r>
              <a:rPr lang="en-US" altLang="ko-KR" sz="1400" dirty="0"/>
              <a:t>(pear);</a:t>
            </a:r>
            <a:endParaRPr lang="ko-KR" altLang="en-US" sz="1400" dirty="0"/>
          </a:p>
          <a:p>
            <a:pPr marL="0" lvl="2"/>
            <a:r>
              <a:rPr lang="en-US" altLang="ko-KR" sz="1400" dirty="0" err="1"/>
              <a:t>group.add</a:t>
            </a:r>
            <a:r>
              <a:rPr lang="en-US" altLang="ko-KR" sz="1400" dirty="0"/>
              <a:t>(cherry);</a:t>
            </a:r>
          </a:p>
          <a:p>
            <a:pPr marL="0" lvl="2"/>
            <a:endParaRPr lang="en-US" altLang="ko-KR" sz="1400" dirty="0"/>
          </a:p>
          <a:p>
            <a:pPr marL="0" lvl="2"/>
            <a:r>
              <a:rPr lang="en-US" altLang="ko-KR" sz="1400" dirty="0" err="1"/>
              <a:t>container.add</a:t>
            </a:r>
            <a:r>
              <a:rPr lang="en-US" altLang="ko-KR" sz="1400" dirty="0"/>
              <a:t>(apple);</a:t>
            </a:r>
          </a:p>
          <a:p>
            <a:pPr marL="0" lvl="2"/>
            <a:r>
              <a:rPr lang="en-US" altLang="ko-KR" sz="1400" dirty="0" err="1"/>
              <a:t>container.add</a:t>
            </a:r>
            <a:r>
              <a:rPr lang="en-US" altLang="ko-KR" sz="1400" dirty="0"/>
              <a:t>(pear);</a:t>
            </a:r>
            <a:endParaRPr lang="ko-KR" altLang="en-US" sz="1400" dirty="0"/>
          </a:p>
          <a:p>
            <a:pPr marL="0" lvl="2"/>
            <a:r>
              <a:rPr lang="en-US" altLang="ko-KR" sz="1400" dirty="0" err="1"/>
              <a:t>container.add</a:t>
            </a:r>
            <a:r>
              <a:rPr lang="en-US" altLang="ko-KR" sz="1400" dirty="0"/>
              <a:t>(cherry);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86108" y="2154647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버튼 그룹 객체 생성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108" y="2803321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2. </a:t>
            </a:r>
            <a:r>
              <a:rPr lang="ko-KR" altLang="en-US" sz="1400"/>
              <a:t>라디오버튼 컴포넌트 생성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108" y="3681092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라디오 버튼을 버튼 그룹에 삽입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08" y="4568975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 </a:t>
            </a:r>
            <a:r>
              <a:rPr lang="ko-KR" altLang="en-US" sz="1400"/>
              <a:t>라디오 버튼을 컨테이너에 삽입</a:t>
            </a:r>
          </a:p>
        </p:txBody>
      </p:sp>
      <p:cxnSp>
        <p:nvCxnSpPr>
          <p:cNvPr id="10" name="직선 화살표 연결선 9"/>
          <p:cNvCxnSpPr>
            <a:stCxn id="5" idx="3"/>
          </p:cNvCxnSpPr>
          <p:nvPr/>
        </p:nvCxnSpPr>
        <p:spPr>
          <a:xfrm flipV="1">
            <a:off x="2596595" y="2308535"/>
            <a:ext cx="145268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중괄호 10"/>
          <p:cNvSpPr/>
          <p:nvPr/>
        </p:nvSpPr>
        <p:spPr>
          <a:xfrm>
            <a:off x="3763525" y="2671458"/>
            <a:ext cx="285752" cy="571504"/>
          </a:xfrm>
          <a:prstGeom prst="leftBrace">
            <a:avLst>
              <a:gd name="adj1" fmla="val 35567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3" name="직선 화살표 연결선 12"/>
          <p:cNvCxnSpPr>
            <a:stCxn id="6" idx="3"/>
            <a:endCxn id="11" idx="1"/>
          </p:cNvCxnSpPr>
          <p:nvPr/>
        </p:nvCxnSpPr>
        <p:spPr>
          <a:xfrm>
            <a:off x="3072686" y="2957210"/>
            <a:ext cx="6908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왼쪽 중괄호 13"/>
          <p:cNvSpPr/>
          <p:nvPr/>
        </p:nvSpPr>
        <p:spPr>
          <a:xfrm>
            <a:off x="3793236" y="3549229"/>
            <a:ext cx="285752" cy="571504"/>
          </a:xfrm>
          <a:prstGeom prst="leftBrace">
            <a:avLst>
              <a:gd name="adj1" fmla="val 35567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왼쪽 중괄호 14"/>
          <p:cNvSpPr/>
          <p:nvPr/>
        </p:nvSpPr>
        <p:spPr>
          <a:xfrm>
            <a:off x="3793236" y="4437112"/>
            <a:ext cx="285752" cy="571504"/>
          </a:xfrm>
          <a:prstGeom prst="leftBrace">
            <a:avLst>
              <a:gd name="adj1" fmla="val 35567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9" name="직선 화살표 연결선 18"/>
          <p:cNvCxnSpPr>
            <a:stCxn id="7" idx="3"/>
            <a:endCxn id="14" idx="1"/>
          </p:cNvCxnSpPr>
          <p:nvPr/>
        </p:nvCxnSpPr>
        <p:spPr>
          <a:xfrm>
            <a:off x="3556793" y="3834981"/>
            <a:ext cx="2364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15" idx="1"/>
          </p:cNvCxnSpPr>
          <p:nvPr/>
        </p:nvCxnSpPr>
        <p:spPr>
          <a:xfrm>
            <a:off x="3494276" y="4722864"/>
            <a:ext cx="29896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6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41"/>
    </mc:Choice>
    <mc:Fallback xmlns="">
      <p:transition spd="slow" advTm="9844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1" y="1461780"/>
            <a:ext cx="2363930" cy="14336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31158"/>
            <a:ext cx="4211960" cy="679450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11-6 : </a:t>
            </a:r>
            <a:r>
              <a:rPr lang="ko-KR" altLang="en-US" sz="2800" dirty="0"/>
              <a:t>라디오버튼</a:t>
            </a:r>
            <a:br>
              <a:rPr lang="en-US" altLang="ko-KR" sz="2800" dirty="0"/>
            </a:br>
            <a:r>
              <a:rPr lang="ko-KR" altLang="en-US" sz="2800" dirty="0"/>
              <a:t> 생성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95936" y="188640"/>
            <a:ext cx="504056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RadioButtonEx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RadioButtonEx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라디오버튼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cherryIcon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</a:t>
            </a:r>
            <a:r>
              <a:rPr lang="en-US" altLang="ko-KR" sz="1200" dirty="0" err="1"/>
              <a:t>cherry.j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pg</a:t>
            </a:r>
            <a:r>
              <a:rPr lang="en-US" altLang="ko-KR" sz="1200" dirty="0"/>
              <a:t>" 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selectedCherryIcon</a:t>
            </a:r>
            <a:r>
              <a:rPr lang="en-US" altLang="ko-KR" sz="1200" dirty="0"/>
              <a:t> = </a:t>
            </a:r>
          </a:p>
          <a:p>
            <a:pPr defTabSz="180000"/>
            <a:r>
              <a:rPr lang="en-US" altLang="ko-KR" sz="1200" dirty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("images/selectedCherry.jpg");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ButtonGroup</a:t>
            </a:r>
            <a:r>
              <a:rPr lang="en-US" altLang="ko-KR" sz="1200" b="1" dirty="0"/>
              <a:t> g = new </a:t>
            </a:r>
            <a:r>
              <a:rPr lang="en-US" altLang="ko-KR" sz="1200" b="1" dirty="0" err="1"/>
              <a:t>ButtonGroup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JRadioButton</a:t>
            </a:r>
            <a:r>
              <a:rPr lang="en-US" altLang="ko-KR" sz="1200" dirty="0"/>
              <a:t> apple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JRadioButton</a:t>
            </a:r>
            <a:r>
              <a:rPr lang="en-US" altLang="ko-KR" sz="1200" dirty="0"/>
              <a:t> pear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true);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JRadioButton</a:t>
            </a:r>
            <a:r>
              <a:rPr lang="en-US" altLang="ko-KR" sz="1200" dirty="0"/>
              <a:t> cherry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</a:t>
            </a:r>
            <a:r>
              <a:rPr lang="en-US" altLang="ko-KR" sz="1200" b="1" dirty="0" err="1"/>
              <a:t>cherryIcon</a:t>
            </a:r>
            <a:r>
              <a:rPr lang="en-US" altLang="ko-KR" sz="1200" b="1" dirty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cherry.setBorderPainted</a:t>
            </a:r>
            <a:r>
              <a:rPr lang="en-US" altLang="ko-KR" sz="1200" dirty="0"/>
              <a:t>(true);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cherry.setSelectedIcon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selectedCherryIcon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g.add</a:t>
            </a:r>
            <a:r>
              <a:rPr lang="en-US" altLang="ko-KR" sz="1200" dirty="0"/>
              <a:t>(apple);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g.add</a:t>
            </a:r>
            <a:r>
              <a:rPr lang="en-US" altLang="ko-KR" sz="1200" dirty="0"/>
              <a:t>(pear);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g.add</a:t>
            </a:r>
            <a:r>
              <a:rPr lang="en-US" altLang="ko-KR" sz="1200" dirty="0"/>
              <a:t>(cherry);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(apple);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(pear);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(cherry);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RadioButtonEx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4348" y="1735140"/>
            <a:ext cx="2000264" cy="684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71802" y="1571612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버튼 그룹</a:t>
            </a:r>
            <a:endParaRPr lang="en-US" altLang="ko-KR" sz="1200" dirty="0"/>
          </a:p>
          <a:p>
            <a:r>
              <a:rPr lang="en-US" altLang="ko-KR" sz="1200" dirty="0"/>
              <a:t>g</a:t>
            </a:r>
            <a:r>
              <a:rPr lang="ko-KR" altLang="en-US" sz="1200" dirty="0"/>
              <a:t>에 속한</a:t>
            </a:r>
            <a:endParaRPr lang="en-US" altLang="ko-KR" sz="1200" dirty="0"/>
          </a:p>
          <a:p>
            <a:r>
              <a:rPr lang="ko-KR" altLang="en-US" sz="1200" dirty="0"/>
              <a:t>라디오</a:t>
            </a:r>
            <a:endParaRPr lang="en-US" altLang="ko-KR" sz="1200" dirty="0"/>
          </a:p>
          <a:p>
            <a:r>
              <a:rPr lang="ko-KR" altLang="en-US" sz="1200" dirty="0"/>
              <a:t>버튼들</a:t>
            </a:r>
          </a:p>
        </p:txBody>
      </p:sp>
      <p:sp>
        <p:nvSpPr>
          <p:cNvPr id="14" name="자유형 13"/>
          <p:cNvSpPr/>
          <p:nvPr/>
        </p:nvSpPr>
        <p:spPr>
          <a:xfrm>
            <a:off x="2704289" y="1870953"/>
            <a:ext cx="418290" cy="113490"/>
          </a:xfrm>
          <a:custGeom>
            <a:avLst/>
            <a:gdLst>
              <a:gd name="connsiteX0" fmla="*/ 418290 w 418290"/>
              <a:gd name="connsiteY0" fmla="*/ 16213 h 113490"/>
              <a:gd name="connsiteX1" fmla="*/ 136188 w 418290"/>
              <a:gd name="connsiteY1" fmla="*/ 16213 h 113490"/>
              <a:gd name="connsiteX2" fmla="*/ 0 w 418290"/>
              <a:gd name="connsiteY2" fmla="*/ 113490 h 11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290" h="113490">
                <a:moveTo>
                  <a:pt x="418290" y="16213"/>
                </a:moveTo>
                <a:cubicBezTo>
                  <a:pt x="312096" y="8106"/>
                  <a:pt x="205903" y="0"/>
                  <a:pt x="136188" y="16213"/>
                </a:cubicBezTo>
                <a:cubicBezTo>
                  <a:pt x="66473" y="32426"/>
                  <a:pt x="33236" y="72958"/>
                  <a:pt x="0" y="11349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47521" y="2913234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 상태</a:t>
            </a:r>
            <a:r>
              <a:rPr lang="en-US" altLang="ko-KR" sz="1200" dirty="0"/>
              <a:t>(</a:t>
            </a:r>
            <a:r>
              <a:rPr lang="ko-KR" altLang="en-US" sz="1200" dirty="0"/>
              <a:t>배가 선택된 상태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092" y="5072074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체리가 선택된 상태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1" y="3584150"/>
            <a:ext cx="2363930" cy="14336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822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107"/>
    </mc:Choice>
    <mc:Fallback xmlns="">
      <p:transition spd="slow" advTm="1471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기초적인 스윙</a:t>
            </a:r>
            <a:r>
              <a:rPr lang="en-US" altLang="ko-KR"/>
              <a:t> </a:t>
            </a:r>
            <a:r>
              <a:rPr lang="ko-KR" altLang="en-US"/>
              <a:t>컴포넌트와 상속 관계</a:t>
            </a:r>
          </a:p>
        </p:txBody>
      </p:sp>
      <p:sp>
        <p:nvSpPr>
          <p:cNvPr id="49" name="슬라이드 번호 개체 틀 4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6" y="1628800"/>
            <a:ext cx="8553450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1"/>
    </mc:Choice>
    <mc:Fallback xmlns="">
      <p:transition spd="slow" advTm="1559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11-7 </a:t>
            </a:r>
            <a:r>
              <a:rPr lang="ko-KR" altLang="en-US" dirty="0"/>
              <a:t>실행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2464" y="3854301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초기화면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4232" y="3854301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"</a:t>
            </a:r>
            <a:r>
              <a:rPr lang="ko-KR" altLang="en-US" sz="1400"/>
              <a:t>배</a:t>
            </a:r>
            <a:r>
              <a:rPr lang="en-US" altLang="ko-KR" sz="1400"/>
              <a:t>"</a:t>
            </a:r>
            <a:r>
              <a:rPr lang="ko-KR" altLang="en-US" sz="1400"/>
              <a:t>를 선택한 경우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6000" y="3854301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"</a:t>
            </a:r>
            <a:r>
              <a:rPr lang="ko-KR" altLang="en-US" sz="1400" dirty="0"/>
              <a:t>사과</a:t>
            </a:r>
            <a:r>
              <a:rPr lang="en-US" altLang="ko-KR" sz="1400" dirty="0"/>
              <a:t>"</a:t>
            </a:r>
            <a:r>
              <a:rPr lang="ko-KR" altLang="en-US" sz="1400" dirty="0"/>
              <a:t>를 선택한 경우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57" y="1844824"/>
            <a:ext cx="2363929" cy="193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" y="1844824"/>
            <a:ext cx="2363929" cy="193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02" y="1844824"/>
            <a:ext cx="2363929" cy="193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553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0"/>
    </mc:Choice>
    <mc:Fallback xmlns="">
      <p:transition spd="slow" advTm="15769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6700" y="116632"/>
            <a:ext cx="8820472" cy="67945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11-7 : </a:t>
            </a:r>
            <a:r>
              <a:rPr lang="en-US" altLang="ko-KR" sz="2000" dirty="0" err="1"/>
              <a:t>JRadioButton</a:t>
            </a:r>
            <a:r>
              <a:rPr lang="ko-KR" altLang="en-US" sz="2000" dirty="0"/>
              <a:t>과 </a:t>
            </a:r>
            <a:r>
              <a:rPr lang="en-US" altLang="ko-KR" sz="2000" dirty="0"/>
              <a:t>Item </a:t>
            </a:r>
            <a:r>
              <a:rPr lang="ko-KR" altLang="en-US" sz="2000" dirty="0"/>
              <a:t>이벤트를 이용하여 과일 사진 보여주기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04048" y="1124744"/>
            <a:ext cx="388843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class 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ItemListener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	public void </a:t>
            </a:r>
            <a:r>
              <a:rPr lang="en-US" altLang="ko-KR" sz="1050" dirty="0" err="1"/>
              <a:t>itemStateChanged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ItemEvent</a:t>
            </a:r>
            <a:r>
              <a:rPr lang="en-US" altLang="ko-KR" sz="1050" dirty="0"/>
              <a:t> e) {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b="1" dirty="0"/>
              <a:t>if(</a:t>
            </a:r>
            <a:r>
              <a:rPr lang="en-US" altLang="ko-KR" sz="1050" b="1" dirty="0" err="1"/>
              <a:t>e.getStateChange</a:t>
            </a:r>
            <a:r>
              <a:rPr lang="en-US" altLang="ko-KR" sz="1050" b="1" dirty="0"/>
              <a:t>() == </a:t>
            </a:r>
            <a:r>
              <a:rPr lang="en-US" altLang="ko-KR" sz="1050" b="1" dirty="0" err="1"/>
              <a:t>ItemEvent.DESELECTED</a:t>
            </a:r>
            <a:r>
              <a:rPr lang="en-US" altLang="ko-KR" sz="1050" dirty="0"/>
              <a:t>)</a:t>
            </a:r>
          </a:p>
          <a:p>
            <a:pPr defTabSz="180000"/>
            <a:r>
              <a:rPr lang="en-US" altLang="ko-KR" sz="1050" dirty="0"/>
              <a:t>				return; </a:t>
            </a:r>
          </a:p>
          <a:p>
            <a:pPr defTabSz="180000"/>
            <a:r>
              <a:rPr lang="en-US" altLang="ko-KR" sz="1050" dirty="0"/>
              <a:t>			if(radio[0].</a:t>
            </a:r>
            <a:r>
              <a:rPr lang="en-US" altLang="ko-KR" sz="1050" dirty="0" err="1"/>
              <a:t>isSelected</a:t>
            </a:r>
            <a:r>
              <a:rPr lang="en-US" altLang="ko-KR" sz="1050" dirty="0"/>
              <a:t>())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</a:t>
            </a:r>
            <a:r>
              <a:rPr lang="en-US" altLang="ko-KR" sz="1050" dirty="0" err="1"/>
              <a:t>imageLabel.setIcon</a:t>
            </a:r>
            <a:r>
              <a:rPr lang="en-US" altLang="ko-KR" sz="1050" dirty="0"/>
              <a:t>(image[0]);</a:t>
            </a:r>
          </a:p>
          <a:p>
            <a:pPr defTabSz="180000"/>
            <a:r>
              <a:rPr lang="en-US" altLang="ko-KR" sz="1050" dirty="0"/>
              <a:t>			else if(radio[1].</a:t>
            </a:r>
            <a:r>
              <a:rPr lang="en-US" altLang="ko-KR" sz="1050" dirty="0" err="1"/>
              <a:t>isSelected</a:t>
            </a:r>
            <a:r>
              <a:rPr lang="en-US" altLang="ko-KR" sz="1050" dirty="0"/>
              <a:t>())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</a:t>
            </a:r>
            <a:r>
              <a:rPr lang="en-US" altLang="ko-KR" sz="1050" dirty="0" err="1"/>
              <a:t>imageLabel.setIcon</a:t>
            </a:r>
            <a:r>
              <a:rPr lang="en-US" altLang="ko-KR" sz="1050" dirty="0"/>
              <a:t>(image[1]);</a:t>
            </a:r>
          </a:p>
          <a:p>
            <a:pPr defTabSz="180000"/>
            <a:r>
              <a:rPr lang="en-US" altLang="ko-KR" sz="1050" dirty="0"/>
              <a:t>			else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	</a:t>
            </a:r>
            <a:r>
              <a:rPr lang="en-US" altLang="ko-KR" sz="1050" dirty="0" err="1"/>
              <a:t>imageLabel.setIcon</a:t>
            </a:r>
            <a:r>
              <a:rPr lang="en-US" altLang="ko-KR" sz="1050" dirty="0"/>
              <a:t>(image[2]);</a:t>
            </a:r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	public 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	new </a:t>
            </a:r>
            <a:r>
              <a:rPr lang="en-US" altLang="ko-KR" sz="1050" dirty="0" err="1"/>
              <a:t>RadioButtonItemEventEx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67544" y="724336"/>
            <a:ext cx="4464496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RadioButtonItemEventEx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private </a:t>
            </a:r>
            <a:r>
              <a:rPr lang="en-US" altLang="ko-KR" sz="1100" b="1" dirty="0" err="1"/>
              <a:t>JRadioButton</a:t>
            </a:r>
            <a:r>
              <a:rPr lang="en-US" altLang="ko-KR" sz="1100" b="1" dirty="0"/>
              <a:t> [] radio = new </a:t>
            </a:r>
            <a:r>
              <a:rPr lang="en-US" altLang="ko-KR" sz="1100" b="1" dirty="0" err="1"/>
              <a:t>JRadioButton</a:t>
            </a:r>
            <a:r>
              <a:rPr lang="en-US" altLang="ko-KR" sz="1100" b="1" dirty="0"/>
              <a:t> [3];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	private String [] text = {"</a:t>
            </a:r>
            <a:r>
              <a:rPr lang="ko-KR" altLang="en-US" sz="1100" dirty="0"/>
              <a:t>사과</a:t>
            </a:r>
            <a:r>
              <a:rPr lang="en-US" altLang="ko-KR" sz="1100" dirty="0"/>
              <a:t>", "</a:t>
            </a:r>
            <a:r>
              <a:rPr lang="ko-KR" altLang="en-US" sz="1100" dirty="0"/>
              <a:t>배</a:t>
            </a:r>
            <a:r>
              <a:rPr lang="en-US" altLang="ko-KR" sz="1100" dirty="0"/>
              <a:t>", "</a:t>
            </a:r>
            <a:r>
              <a:rPr lang="ko-KR" altLang="en-US" sz="1100" dirty="0"/>
              <a:t>체리</a:t>
            </a:r>
            <a:r>
              <a:rPr lang="en-US" altLang="ko-KR" sz="1100" dirty="0"/>
              <a:t>"};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private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 [] image = {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("images/apple.jpg"),</a:t>
            </a:r>
          </a:p>
          <a:p>
            <a:pPr defTabSz="180000"/>
            <a:r>
              <a:rPr lang="en-US" altLang="ko-KR" sz="1100" dirty="0"/>
              <a:t>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("images/pear.jpg"),</a:t>
            </a:r>
          </a:p>
          <a:p>
            <a:pPr defTabSz="180000"/>
            <a:r>
              <a:rPr lang="en-US" altLang="ko-KR" sz="1100" dirty="0"/>
              <a:t>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("images/cherry.jpg")};</a:t>
            </a:r>
          </a:p>
          <a:p>
            <a:pPr defTabSz="180000"/>
            <a:r>
              <a:rPr lang="en-US" altLang="ko-KR" sz="1100" dirty="0"/>
              <a:t>	private</a:t>
            </a:r>
            <a:r>
              <a:rPr lang="ko-KR" altLang="en-US" sz="1100" dirty="0"/>
              <a:t>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imageLabel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RadioButtonItemEventEx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라디오버튼 </a:t>
            </a:r>
            <a:r>
              <a:rPr lang="en-US" altLang="ko-KR" sz="1100" dirty="0"/>
              <a:t>Item Event </a:t>
            </a:r>
            <a:r>
              <a:rPr lang="ko-KR" altLang="en-US" sz="1100" dirty="0"/>
              <a:t>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setDefaultCloseOperation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Container 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c.setLayout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BorderLayout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JPanel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radioPanel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JPanel</a:t>
            </a:r>
            <a:r>
              <a:rPr lang="en-US" altLang="ko-KR" sz="1100" dirty="0"/>
              <a:t>();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radioPanel.setBackground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Color.GRAY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ButtonGroup</a:t>
            </a:r>
            <a:r>
              <a:rPr lang="en-US" altLang="ko-KR" sz="1100" dirty="0"/>
              <a:t> g = new </a:t>
            </a:r>
            <a:r>
              <a:rPr lang="en-US" altLang="ko-KR" sz="1100" dirty="0" err="1"/>
              <a:t>ButtonGroup</a:t>
            </a:r>
            <a:r>
              <a:rPr lang="en-US" altLang="ko-KR" sz="1100" dirty="0"/>
              <a:t>(); </a:t>
            </a:r>
            <a:endParaRPr lang="ko-KR" altLang="en-US" sz="1100" dirty="0"/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radio.length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radio[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] = new </a:t>
            </a:r>
            <a:r>
              <a:rPr lang="en-US" altLang="ko-KR" sz="1100" b="1" dirty="0" err="1"/>
              <a:t>JRadioButton</a:t>
            </a:r>
            <a:r>
              <a:rPr lang="en-US" altLang="ko-KR" sz="1100" b="1" dirty="0"/>
              <a:t>(text[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]);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g.add</a:t>
            </a:r>
            <a:r>
              <a:rPr lang="en-US" altLang="ko-KR" sz="1100" dirty="0"/>
              <a:t>(radio[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radioPanel.add</a:t>
            </a:r>
            <a:r>
              <a:rPr lang="en-US" altLang="ko-KR" sz="1100" dirty="0"/>
              <a:t>(radio[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radio[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].</a:t>
            </a:r>
            <a:r>
              <a:rPr lang="en-US" altLang="ko-KR" sz="1100" b="1" dirty="0" err="1"/>
              <a:t>addItemListener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MyItemListener</a:t>
            </a:r>
            <a:r>
              <a:rPr lang="en-US" altLang="ko-KR" sz="1100" b="1" dirty="0"/>
              <a:t>());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radio[2].</a:t>
            </a:r>
            <a:r>
              <a:rPr lang="en-US" altLang="ko-KR" sz="1100" b="1" dirty="0" err="1"/>
              <a:t>setSelected</a:t>
            </a:r>
            <a:r>
              <a:rPr lang="en-US" altLang="ko-KR" sz="1100" b="1" dirty="0"/>
              <a:t>(true); 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radioPanel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BorderLayout.NORTH</a:t>
            </a:r>
            <a:r>
              <a:rPr lang="en-US" altLang="ko-KR" sz="1100" dirty="0"/>
              <a:t>);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imageLabel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BorderLayout.CENTER</a:t>
            </a:r>
            <a:r>
              <a:rPr lang="en-US" altLang="ko-KR" sz="1100" dirty="0"/>
              <a:t>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imageLabel.setHorizontalAlignment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SwingConstants.CENTER</a:t>
            </a:r>
            <a:r>
              <a:rPr lang="en-US" altLang="ko-KR" sz="1100" dirty="0"/>
              <a:t>);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(250,200);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}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220072" y="5373216"/>
            <a:ext cx="1605053" cy="783193"/>
          </a:xfrm>
          <a:prstGeom prst="wedgeRoundRectCallout">
            <a:avLst>
              <a:gd name="adj1" fmla="val -216438"/>
              <a:gd name="adj2" fmla="val -211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 err="1"/>
              <a:t>setSelected</a:t>
            </a:r>
            <a:r>
              <a:rPr lang="en-US" altLang="ko-KR" sz="1000" dirty="0"/>
              <a:t>(true) </a:t>
            </a:r>
            <a:r>
              <a:rPr lang="ko-KR" altLang="en-US" sz="1000" dirty="0"/>
              <a:t>호출로 인해 </a:t>
            </a:r>
            <a:r>
              <a:rPr lang="en-US" altLang="ko-KR" sz="1000" dirty="0"/>
              <a:t>Item </a:t>
            </a:r>
            <a:r>
              <a:rPr lang="ko-KR" altLang="en-US" sz="1000" dirty="0"/>
              <a:t>이벤트가</a:t>
            </a:r>
            <a:r>
              <a:rPr lang="en-US" altLang="ko-KR" sz="1000" dirty="0"/>
              <a:t> </a:t>
            </a:r>
            <a:r>
              <a:rPr lang="ko-KR" altLang="en-US" sz="1000" dirty="0"/>
              <a:t>발생하며 해당하는 이미지 출력됨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4933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689"/>
    </mc:Choice>
    <mc:Fallback xmlns="">
      <p:transition spd="slow" advTm="66768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JTextField, </a:t>
            </a:r>
            <a:r>
              <a:rPr lang="ko-KR" altLang="en-US"/>
              <a:t>텍스트필드 컴포넌트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JTextField</a:t>
            </a:r>
            <a:endParaRPr lang="en-US" altLang="ko-KR" dirty="0"/>
          </a:p>
          <a:p>
            <a:pPr lvl="1"/>
            <a:r>
              <a:rPr lang="ko-KR" altLang="en-US" dirty="0"/>
              <a:t>텍스트필드란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/>
              <a:t>줄 짜리 텍스트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 입력 창을 구현한 컴포넌트</a:t>
            </a:r>
            <a:endParaRPr lang="en-US" altLang="ko-KR" dirty="0"/>
          </a:p>
          <a:p>
            <a:pPr lvl="2"/>
            <a:r>
              <a:rPr lang="ko-KR" altLang="en-US" dirty="0"/>
              <a:t>텍스트 입력 도중 </a:t>
            </a:r>
            <a:r>
              <a:rPr lang="en-US" altLang="ko-KR" dirty="0"/>
              <a:t>&lt;Enter&gt;</a:t>
            </a:r>
            <a:r>
              <a:rPr lang="ko-KR" altLang="en-US" dirty="0"/>
              <a:t>키가 입력되면 </a:t>
            </a:r>
            <a:r>
              <a:rPr lang="en-US" altLang="ko-KR" dirty="0"/>
              <a:t>Action </a:t>
            </a:r>
            <a:r>
              <a:rPr lang="ko-KR" altLang="en-US" dirty="0"/>
              <a:t>이벤트 발생</a:t>
            </a:r>
            <a:endParaRPr lang="en-US" altLang="ko-KR" dirty="0"/>
          </a:p>
          <a:p>
            <a:pPr lvl="2"/>
            <a:r>
              <a:rPr lang="ko-KR" altLang="en-US" dirty="0"/>
              <a:t>입력 가능한 문자 개수와 입력 창의 크기는 서로 다름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7022679" cy="15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1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56"/>
    </mc:Choice>
    <mc:Fallback xmlns="">
      <p:transition spd="slow" advTm="6985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11-8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간단한 텍스트 필드 만들기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507378"/>
            <a:ext cx="467653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TextFieldEx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TextFieldEx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텍스트필드 만들기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setDefaultCloseOperation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Container 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c.setLayout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이름 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(20)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학과 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컴퓨터공학과 </a:t>
            </a:r>
            <a:r>
              <a:rPr lang="en-US" altLang="ko-KR" sz="1100" b="1" dirty="0"/>
              <a:t>", 20)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주소 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서울시 </a:t>
            </a:r>
            <a:r>
              <a:rPr lang="en-US" altLang="ko-KR" sz="1100" b="1" dirty="0"/>
              <a:t>...", 20)</a:t>
            </a:r>
            <a:r>
              <a:rPr lang="en-US" altLang="ko-KR" sz="1100" dirty="0"/>
              <a:t>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(300,150);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TextFieldEx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2792" y="3330954"/>
            <a:ext cx="1165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초기화면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4191" y="5389964"/>
            <a:ext cx="2314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사용자가 입력한 경우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02" y="1790119"/>
            <a:ext cx="2996728" cy="14983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01" y="3879806"/>
            <a:ext cx="2996728" cy="14983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20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18"/>
    </mc:Choice>
    <mc:Fallback xmlns="">
      <p:transition spd="slow" advTm="12951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JTextField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문자열 편집 불가능하게 하기</a:t>
            </a:r>
            <a:endParaRPr lang="en-US" altLang="ko-KR" dirty="0"/>
          </a:p>
          <a:p>
            <a:pPr lvl="1"/>
            <a:r>
              <a:rPr lang="en-US" altLang="ko-KR" dirty="0" err="1"/>
              <a:t>JTextField.setEditable</a:t>
            </a:r>
            <a:r>
              <a:rPr lang="en-US" altLang="ko-KR" dirty="0"/>
              <a:t>(false);</a:t>
            </a:r>
          </a:p>
          <a:p>
            <a:r>
              <a:rPr lang="ko-KR" altLang="en-US" dirty="0"/>
              <a:t>입력 창에 문자열 출력</a:t>
            </a:r>
            <a:endParaRPr lang="en-US" altLang="ko-KR" dirty="0"/>
          </a:p>
          <a:p>
            <a:pPr lvl="1"/>
            <a:r>
              <a:rPr lang="en-US" altLang="ko-KR" dirty="0" err="1"/>
              <a:t>JTextField.setText</a:t>
            </a:r>
            <a:r>
              <a:rPr lang="en-US" altLang="ko-KR" dirty="0"/>
              <a:t>("hello");</a:t>
            </a:r>
          </a:p>
          <a:p>
            <a:r>
              <a:rPr lang="ko-KR" altLang="en-US" dirty="0"/>
              <a:t>문자열의 폰트 지정</a:t>
            </a:r>
            <a:endParaRPr lang="en-US" altLang="ko-KR" dirty="0"/>
          </a:p>
          <a:p>
            <a:pPr lvl="1"/>
            <a:r>
              <a:rPr lang="en-US" altLang="ko-KR" dirty="0" err="1"/>
              <a:t>JTextField.setFont</a:t>
            </a:r>
            <a:r>
              <a:rPr lang="en-US" altLang="ko-KR" dirty="0"/>
              <a:t>(new Font("</a:t>
            </a:r>
            <a:r>
              <a:rPr lang="ko-KR" altLang="en-US" dirty="0"/>
              <a:t>고딕체</a:t>
            </a:r>
            <a:r>
              <a:rPr lang="en-US" altLang="ko-KR" dirty="0"/>
              <a:t>", </a:t>
            </a:r>
            <a:r>
              <a:rPr lang="en-US" altLang="ko-KR" dirty="0" err="1"/>
              <a:t>Font.ITALIC</a:t>
            </a:r>
            <a:r>
              <a:rPr lang="en-US" altLang="ko-KR" dirty="0"/>
              <a:t>, 20);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34"/>
    </mc:Choice>
    <mc:Fallback xmlns="">
      <p:transition spd="slow" advTm="7183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TextArea, </a:t>
            </a:r>
            <a:r>
              <a:rPr lang="ko-KR" altLang="en-US"/>
              <a:t>텍스트영역</a:t>
            </a:r>
            <a:r>
              <a:rPr lang="en-US" altLang="ko-KR"/>
              <a:t> </a:t>
            </a:r>
            <a:r>
              <a:rPr lang="ko-KR" altLang="en-US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JTextArea</a:t>
            </a:r>
            <a:endParaRPr lang="en-US" altLang="ko-KR" dirty="0"/>
          </a:p>
          <a:p>
            <a:pPr lvl="1"/>
            <a:r>
              <a:rPr lang="ko-KR" altLang="en-US" dirty="0"/>
              <a:t>텍스트영역이란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여러 줄을 입력할 수 있는 텍스트 입력 창</a:t>
            </a:r>
            <a:endParaRPr lang="en-US" altLang="ko-KR" dirty="0"/>
          </a:p>
          <a:p>
            <a:pPr lvl="2"/>
            <a:r>
              <a:rPr lang="en-US" altLang="ko-KR" dirty="0" err="1"/>
              <a:t>JScrollPane</a:t>
            </a:r>
            <a:r>
              <a:rPr lang="en-US" altLang="ko-KR" dirty="0"/>
              <a:t> </a:t>
            </a:r>
            <a:r>
              <a:rPr lang="ko-KR" altLang="en-US" dirty="0"/>
              <a:t>컴포넌트에 삽입하면 </a:t>
            </a:r>
            <a:r>
              <a:rPr lang="ko-KR" altLang="en-US" dirty="0" err="1"/>
              <a:t>스크롤바</a:t>
            </a:r>
            <a:r>
              <a:rPr lang="ko-KR" altLang="en-US" dirty="0"/>
              <a:t> 지원됨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809904"/>
            <a:ext cx="6758977" cy="14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96"/>
    </mc:Choice>
    <mc:Fallback xmlns="">
      <p:transition spd="slow" advTm="452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스크롤 가능한 텍스트영역 만들기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393511" y="1601299"/>
            <a:ext cx="6670940" cy="2567526"/>
            <a:chOff x="1393511" y="1601299"/>
            <a:chExt cx="6670940" cy="2567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111" y="1601299"/>
              <a:ext cx="2623961" cy="177264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511" y="1601299"/>
              <a:ext cx="2623961" cy="177264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오른쪽 중괄호 7"/>
            <p:cNvSpPr/>
            <p:nvPr/>
          </p:nvSpPr>
          <p:spPr>
            <a:xfrm>
              <a:off x="3802873" y="1834412"/>
              <a:ext cx="285752" cy="1222857"/>
            </a:xfrm>
            <a:prstGeom prst="rightBrace">
              <a:avLst>
                <a:gd name="adj1" fmla="val 5833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5928" y="2291951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</a:rPr>
                <a:t>7 </a:t>
              </a:r>
              <a:r>
                <a:rPr lang="ko-KR" altLang="en-US" sz="1400" dirty="0">
                  <a:solidFill>
                    <a:srgbClr val="C00000"/>
                  </a:solidFill>
                </a:rPr>
                <a:t>줄</a:t>
              </a:r>
            </a:p>
          </p:txBody>
        </p:sp>
        <p:sp>
          <p:nvSpPr>
            <p:cNvPr id="10" name="오른쪽 중괄호 9"/>
            <p:cNvSpPr/>
            <p:nvPr/>
          </p:nvSpPr>
          <p:spPr>
            <a:xfrm rot="5400000">
              <a:off x="2562616" y="2200014"/>
              <a:ext cx="285752" cy="2000264"/>
            </a:xfrm>
            <a:prstGeom prst="rightBrace">
              <a:avLst>
                <a:gd name="adj1" fmla="val 5833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39752" y="3343023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</a:rPr>
                <a:t>20 </a:t>
              </a:r>
              <a:r>
                <a:rPr lang="ko-KR" altLang="en-US" sz="1400" dirty="0">
                  <a:solidFill>
                    <a:srgbClr val="C00000"/>
                  </a:solidFill>
                </a:rPr>
                <a:t>문자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79110" y="3861048"/>
              <a:ext cx="2330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new </a:t>
              </a:r>
              <a:r>
                <a:rPr lang="en-US" altLang="ko-KR" sz="1400" dirty="0" err="1"/>
                <a:t>JTextArea</a:t>
              </a:r>
              <a:r>
                <a:rPr lang="en-US" altLang="ko-KR" sz="1400" dirty="0"/>
                <a:t>(“hello”, 7, 20);</a:t>
              </a:r>
              <a:endParaRPr lang="ko-KR" altLang="en-US" sz="1400" dirty="0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236690" y="2834544"/>
              <a:ext cx="259080" cy="1098511"/>
            </a:xfrm>
            <a:custGeom>
              <a:avLst/>
              <a:gdLst>
                <a:gd name="connsiteX0" fmla="*/ 91440 w 259080"/>
                <a:gd name="connsiteY0" fmla="*/ 762000 h 762000"/>
                <a:gd name="connsiteX1" fmla="*/ 243840 w 259080"/>
                <a:gd name="connsiteY1" fmla="*/ 508000 h 762000"/>
                <a:gd name="connsiteX2" fmla="*/ 0 w 25908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" h="762000">
                  <a:moveTo>
                    <a:pt x="91440" y="762000"/>
                  </a:moveTo>
                  <a:cubicBezTo>
                    <a:pt x="175260" y="698500"/>
                    <a:pt x="259080" y="635000"/>
                    <a:pt x="243840" y="508000"/>
                  </a:cubicBezTo>
                  <a:cubicBezTo>
                    <a:pt x="228600" y="381000"/>
                    <a:pt x="114300" y="190500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03412" y="3861048"/>
              <a:ext cx="3561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new </a:t>
              </a:r>
              <a:r>
                <a:rPr lang="en-US" altLang="ko-KR" sz="1400" dirty="0" err="1"/>
                <a:t>JScrollPane</a:t>
              </a:r>
              <a:r>
                <a:rPr lang="en-US" altLang="ko-KR" sz="1400" dirty="0"/>
                <a:t>(new </a:t>
              </a:r>
              <a:r>
                <a:rPr lang="en-US" altLang="ko-KR" sz="1400" dirty="0" err="1"/>
                <a:t>JTextArea</a:t>
              </a:r>
              <a:r>
                <a:rPr lang="en-US" altLang="ko-KR" sz="1400" dirty="0"/>
                <a:t>(“hello”, 7, 20));</a:t>
              </a:r>
              <a:endParaRPr lang="ko-KR" altLang="en-US" sz="1400" dirty="0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4932040" y="2466912"/>
              <a:ext cx="576064" cy="1548024"/>
            </a:xfrm>
            <a:custGeom>
              <a:avLst/>
              <a:gdLst>
                <a:gd name="connsiteX0" fmla="*/ 91440 w 259080"/>
                <a:gd name="connsiteY0" fmla="*/ 762000 h 762000"/>
                <a:gd name="connsiteX1" fmla="*/ 243840 w 259080"/>
                <a:gd name="connsiteY1" fmla="*/ 508000 h 762000"/>
                <a:gd name="connsiteX2" fmla="*/ 0 w 25908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" h="762000">
                  <a:moveTo>
                    <a:pt x="91440" y="762000"/>
                  </a:moveTo>
                  <a:cubicBezTo>
                    <a:pt x="175260" y="698500"/>
                    <a:pt x="259080" y="635000"/>
                    <a:pt x="243840" y="508000"/>
                  </a:cubicBezTo>
                  <a:cubicBezTo>
                    <a:pt x="228600" y="381000"/>
                    <a:pt x="114300" y="190500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71"/>
    </mc:Choice>
    <mc:Fallback xmlns="">
      <p:transition spd="slow" advTm="8037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0235" y="348542"/>
            <a:ext cx="3867152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11-9 : </a:t>
            </a:r>
            <a:r>
              <a:rPr lang="en-US" altLang="ko-KR" dirty="0" err="1"/>
              <a:t>JTextArea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컴포넌트 생성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34593" y="627757"/>
            <a:ext cx="4392488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TextAreaEx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tf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(20);</a:t>
            </a:r>
          </a:p>
          <a:p>
            <a:pPr defTabSz="180000"/>
            <a:r>
              <a:rPr lang="en-US" altLang="ko-KR" sz="1200" b="1" dirty="0"/>
              <a:t>	private </a:t>
            </a:r>
            <a:r>
              <a:rPr lang="en-US" altLang="ko-KR" sz="1200" b="1" dirty="0" err="1"/>
              <a:t>JTextArea</a:t>
            </a:r>
            <a:r>
              <a:rPr lang="en-US" altLang="ko-KR" sz="1200" b="1" dirty="0"/>
              <a:t> ta = new </a:t>
            </a:r>
            <a:r>
              <a:rPr lang="en-US" altLang="ko-KR" sz="1200" b="1" dirty="0" err="1"/>
              <a:t>JTextArea</a:t>
            </a:r>
            <a:r>
              <a:rPr lang="en-US" altLang="ko-KR" sz="1200" b="1" dirty="0"/>
              <a:t>(7, 20);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TextAreaEx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텍스트영역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입력 후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키를 입력하세요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	</a:t>
            </a:r>
            <a:r>
              <a:rPr lang="en-US" altLang="ko-KR" sz="1200" b="1" dirty="0" err="1"/>
              <a:t>c.add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(ta));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tf.addActionListener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dirty="0"/>
              <a:t>		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 t = (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 err="1"/>
              <a:t>ta.append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t.getText</a:t>
            </a:r>
            <a:r>
              <a:rPr lang="en-US" altLang="ko-KR" sz="1200" b="1" dirty="0"/>
              <a:t>() + "\n");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t.setText</a:t>
            </a:r>
            <a:r>
              <a:rPr lang="en-US" altLang="ko-KR" sz="1200" dirty="0"/>
              <a:t>("");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(300,300);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TextAreaEx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1178" y="278092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3609" y="5457812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텍스트필드에 입력하고</a:t>
            </a:r>
          </a:p>
          <a:p>
            <a:r>
              <a:rPr lang="en-US" altLang="ko-KR" sz="1200" dirty="0"/>
              <a:t>&lt;Enter&gt; </a:t>
            </a:r>
            <a:r>
              <a:rPr lang="ko-KR" altLang="en-US" sz="1200" dirty="0"/>
              <a:t>키를 누르면 텍스트필드에</a:t>
            </a:r>
            <a:endParaRPr lang="en-US" altLang="ko-KR" sz="1200" dirty="0"/>
          </a:p>
          <a:p>
            <a:r>
              <a:rPr lang="ko-KR" altLang="en-US" sz="1200" dirty="0"/>
              <a:t>입력한 문자열을 텍스트 </a:t>
            </a:r>
            <a:r>
              <a:rPr lang="ko-KR" altLang="en-US" sz="1200" dirty="0" err="1"/>
              <a:t>영역창에</a:t>
            </a:r>
            <a:r>
              <a:rPr lang="ko-KR" altLang="en-US" sz="1200" dirty="0"/>
              <a:t> 추가</a:t>
            </a:r>
            <a:endParaRPr lang="en-US" altLang="ko-KR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828057" y="4797152"/>
            <a:ext cx="1560367" cy="612934"/>
          </a:xfrm>
          <a:prstGeom prst="wedgeRoundRectCallout">
            <a:avLst>
              <a:gd name="adj1" fmla="val -80374"/>
              <a:gd name="adj2" fmla="val -6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r>
              <a:rPr lang="ko-KR" altLang="en-US" sz="1000" dirty="0"/>
              <a:t>키가 입력되면 </a:t>
            </a:r>
            <a:r>
              <a:rPr lang="en-US" altLang="ko-KR" sz="1000" dirty="0" err="1"/>
              <a:t>tf</a:t>
            </a:r>
            <a:r>
              <a:rPr lang="ko-KR" altLang="en-US" sz="1000" dirty="0"/>
              <a:t>에 입력된 문자열을</a:t>
            </a:r>
            <a:endParaRPr lang="en-US" altLang="ko-KR" sz="1000" dirty="0"/>
          </a:p>
          <a:p>
            <a:r>
              <a:rPr lang="en-US" altLang="ko-KR" sz="1000" dirty="0"/>
              <a:t>ta</a:t>
            </a:r>
            <a:r>
              <a:rPr lang="ko-KR" altLang="en-US" sz="1000" dirty="0"/>
              <a:t> 끝에 추가</a:t>
            </a:r>
            <a:endParaRPr lang="en-US" altLang="ko-KR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5" y="1247064"/>
            <a:ext cx="1945463" cy="199737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0" y="3429000"/>
            <a:ext cx="1945463" cy="199737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069559" y="3837056"/>
            <a:ext cx="1599024" cy="442674"/>
          </a:xfrm>
          <a:prstGeom prst="wedgeRoundRectCallout">
            <a:avLst>
              <a:gd name="adj1" fmla="val -102481"/>
              <a:gd name="adj2" fmla="val -453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 </a:t>
            </a:r>
            <a:r>
              <a:rPr lang="ko-KR" altLang="en-US" sz="1000" dirty="0"/>
              <a:t>키를 입력하면</a:t>
            </a:r>
            <a:endParaRPr lang="en-US" altLang="ko-KR" sz="1000" dirty="0"/>
          </a:p>
          <a:p>
            <a:r>
              <a:rPr lang="en-US" altLang="ko-KR" sz="1000" dirty="0"/>
              <a:t>Action </a:t>
            </a:r>
            <a:r>
              <a:rPr lang="ko-KR" altLang="en-US" sz="1000" dirty="0"/>
              <a:t>이벤트 발생</a:t>
            </a:r>
            <a:endParaRPr lang="en-US" altLang="ko-KR" sz="1000" dirty="0"/>
          </a:p>
        </p:txBody>
      </p:sp>
      <p:sp>
        <p:nvSpPr>
          <p:cNvPr id="10" name="자유형 9"/>
          <p:cNvSpPr/>
          <p:nvPr/>
        </p:nvSpPr>
        <p:spPr>
          <a:xfrm>
            <a:off x="3635896" y="3963970"/>
            <a:ext cx="822983" cy="113102"/>
          </a:xfrm>
          <a:custGeom>
            <a:avLst/>
            <a:gdLst>
              <a:gd name="connsiteX0" fmla="*/ 0 w 1187778"/>
              <a:gd name="connsiteY0" fmla="*/ 0 h 95850"/>
              <a:gd name="connsiteX1" fmla="*/ 1187777 w 1187778"/>
              <a:gd name="connsiteY1" fmla="*/ 89555 h 95850"/>
              <a:gd name="connsiteX2" fmla="*/ 9427 w 1187778"/>
              <a:gd name="connsiteY2" fmla="*/ 70701 h 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778" h="95850">
                <a:moveTo>
                  <a:pt x="0" y="0"/>
                </a:moveTo>
                <a:lnTo>
                  <a:pt x="1187777" y="89555"/>
                </a:lnTo>
                <a:cubicBezTo>
                  <a:pt x="1189348" y="101339"/>
                  <a:pt x="134332" y="97410"/>
                  <a:pt x="9427" y="70701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025"/>
    </mc:Choice>
    <mc:Fallback xmlns="">
      <p:transition spd="slow" advTm="36202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JList</a:t>
            </a:r>
            <a:r>
              <a:rPr lang="en-US" altLang="ko-KR" dirty="0"/>
              <a:t>&lt;E&gt;,</a:t>
            </a:r>
            <a:r>
              <a:rPr lang="ko-KR" altLang="en-US" dirty="0"/>
              <a:t> 리스트 컴포넌트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JList</a:t>
            </a:r>
            <a:r>
              <a:rPr lang="en-US" altLang="ko-KR" dirty="0"/>
              <a:t>&lt;E&gt; </a:t>
            </a:r>
          </a:p>
          <a:p>
            <a:pPr lvl="1"/>
            <a:r>
              <a:rPr lang="ko-KR" altLang="en-US" dirty="0"/>
              <a:t>리스트 컴포넌트란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여러 개의 아이템을 리스트 형식으로 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보여주고 선택하는 컴포넌트</a:t>
            </a:r>
            <a:endParaRPr lang="en-US" altLang="ko-KR" dirty="0"/>
          </a:p>
          <a:p>
            <a:pPr lvl="2"/>
            <a:r>
              <a:rPr lang="en-US" altLang="ko-KR" dirty="0" err="1"/>
              <a:t>JComboBox</a:t>
            </a:r>
            <a:r>
              <a:rPr lang="en-US" altLang="ko-KR" dirty="0"/>
              <a:t>&lt;E&gt;</a:t>
            </a:r>
            <a:r>
              <a:rPr lang="ko-KR" altLang="en-US" dirty="0"/>
              <a:t>와 기본적으로 같은 기능</a:t>
            </a:r>
            <a:endParaRPr lang="en-US" altLang="ko-KR" dirty="0"/>
          </a:p>
          <a:p>
            <a:pPr lvl="2"/>
            <a:r>
              <a:rPr lang="en-US" altLang="ko-KR" dirty="0" err="1"/>
              <a:t>JScrollPane</a:t>
            </a:r>
            <a:r>
              <a:rPr lang="ko-KR" altLang="en-US" dirty="0"/>
              <a:t>에 </a:t>
            </a:r>
            <a:r>
              <a:rPr lang="en-US" altLang="ko-KR" dirty="0" err="1"/>
              <a:t>Jlist</a:t>
            </a:r>
            <a:r>
              <a:rPr lang="en-US" altLang="ko-KR" dirty="0"/>
              <a:t>&lt;E&gt;</a:t>
            </a:r>
            <a:r>
              <a:rPr lang="ko-KR" altLang="en-US" dirty="0"/>
              <a:t>를 삽입하여 스크롤 가능</a:t>
            </a:r>
            <a:endParaRPr lang="en-US" altLang="ko-KR" dirty="0"/>
          </a:p>
          <a:p>
            <a:pPr lvl="1"/>
            <a:r>
              <a:rPr lang="en-US" altLang="ko-KR" dirty="0" err="1"/>
              <a:t>JList</a:t>
            </a:r>
            <a:r>
              <a:rPr lang="en-US" altLang="ko-KR" dirty="0"/>
              <a:t>&lt;E&gt;</a:t>
            </a:r>
          </a:p>
          <a:p>
            <a:pPr lvl="2"/>
            <a:r>
              <a:rPr lang="en-US" altLang="ko-KR" dirty="0"/>
              <a:t>JDK7</a:t>
            </a:r>
            <a:r>
              <a:rPr lang="ko-KR" altLang="en-US" dirty="0"/>
              <a:t>부터 </a:t>
            </a:r>
            <a:r>
              <a:rPr lang="ko-KR" altLang="en-US" dirty="0" err="1"/>
              <a:t>제네릭</a:t>
            </a:r>
            <a:r>
              <a:rPr lang="ko-KR" altLang="en-US" dirty="0"/>
              <a:t> 리스트로 바뀜</a:t>
            </a:r>
            <a:endParaRPr lang="en-US" altLang="ko-KR" dirty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 지정된 타입의 객체만 저장하는 리스트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156249"/>
            <a:ext cx="6930480" cy="10090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897334" y="1389947"/>
            <a:ext cx="2627835" cy="2961274"/>
            <a:chOff x="5897334" y="1389947"/>
            <a:chExt cx="2627835" cy="296127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8224" y="1746903"/>
              <a:ext cx="1246057" cy="26043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5897334" y="1389947"/>
              <a:ext cx="26278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atin typeface="+mn-ea"/>
                </a:rPr>
                <a:t>JList</a:t>
              </a:r>
              <a:r>
                <a:rPr lang="en-US" altLang="ko-KR" sz="1400" dirty="0">
                  <a:latin typeface="+mn-ea"/>
                </a:rPr>
                <a:t>&lt;String&gt;</a:t>
              </a:r>
              <a:r>
                <a:rPr lang="ko-KR" altLang="en-US" sz="1400" dirty="0">
                  <a:latin typeface="+mn-ea"/>
                </a:rPr>
                <a:t>의 문자열 리스트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72"/>
    </mc:Choice>
    <mc:Fallback xmlns="">
      <p:transition spd="slow" advTm="2017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/>
              <a:t>리스트를 생성하는 방법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42924" y="1271574"/>
            <a:ext cx="4975593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String [] fruits= {"apple", "banana", "kiwi", "mango", "pear", "peach", </a:t>
            </a:r>
          </a:p>
          <a:p>
            <a:r>
              <a:rPr lang="en-US" altLang="ko-KR" sz="1200" dirty="0"/>
              <a:t>	"berry", "strawberry", "blackberry"};</a:t>
            </a:r>
          </a:p>
          <a:p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 </a:t>
            </a:r>
            <a:r>
              <a:rPr lang="en-US" altLang="ko-KR" sz="1200" dirty="0" err="1"/>
              <a:t>strList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&lt;String&gt;(fruits);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314362" y="2486020"/>
            <a:ext cx="332964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Vector v = new Vector();</a:t>
            </a:r>
          </a:p>
          <a:p>
            <a:r>
              <a:rPr lang="en-US" altLang="ko-KR" sz="1200" dirty="0" err="1"/>
              <a:t>v.add</a:t>
            </a:r>
            <a:r>
              <a:rPr lang="en-US" altLang="ko-KR" sz="1200" dirty="0"/>
              <a:t>("apple");</a:t>
            </a:r>
          </a:p>
          <a:p>
            <a:r>
              <a:rPr lang="en-US" altLang="ko-KR" sz="1200" dirty="0" err="1"/>
              <a:t>v.add</a:t>
            </a:r>
            <a:r>
              <a:rPr lang="en-US" altLang="ko-KR" sz="1200" dirty="0"/>
              <a:t>("banana");</a:t>
            </a:r>
          </a:p>
          <a:p>
            <a:r>
              <a:rPr lang="en-US" altLang="ko-KR" sz="1200" dirty="0" err="1"/>
              <a:t>v.add</a:t>
            </a:r>
            <a:r>
              <a:rPr lang="en-US" altLang="ko-KR" sz="1200" dirty="0"/>
              <a:t>("kiwi"); </a:t>
            </a:r>
          </a:p>
          <a:p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 </a:t>
            </a:r>
            <a:r>
              <a:rPr lang="en-US" altLang="ko-KR" sz="1200" dirty="0" err="1"/>
              <a:t>vList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&lt;String&gt;(v);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314362" y="4129094"/>
            <a:ext cx="483149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ImageIcon</a:t>
            </a:r>
            <a:r>
              <a:rPr lang="en-US" altLang="ko-KR" sz="1200" dirty="0"/>
              <a:t> [] images = {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("images/icon1.png"), 	</a:t>
            </a:r>
          </a:p>
          <a:p>
            <a:r>
              <a:rPr lang="en-US" altLang="ko-KR" sz="1200" b="1" dirty="0"/>
              <a:t>	new 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("images/icon2.png"),  </a:t>
            </a:r>
          </a:p>
          <a:p>
            <a:r>
              <a:rPr lang="en-US" altLang="ko-KR" sz="1200" b="1" dirty="0"/>
              <a:t>	new 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("images/icon3.png"),  </a:t>
            </a:r>
          </a:p>
          <a:p>
            <a:r>
              <a:rPr lang="en-US" altLang="ko-KR" sz="1200" b="1" dirty="0"/>
              <a:t>	new 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("images/icon4.png")</a:t>
            </a:r>
          </a:p>
          <a:p>
            <a:r>
              <a:rPr lang="en-US" altLang="ko-KR" sz="1200" dirty="0"/>
              <a:t>};</a:t>
            </a:r>
          </a:p>
          <a:p>
            <a:r>
              <a:rPr lang="en-US" altLang="ko-KR" sz="1200" b="1" dirty="0" err="1"/>
              <a:t>JList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imageList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&gt;();</a:t>
            </a:r>
          </a:p>
          <a:p>
            <a:r>
              <a:rPr lang="en-US" altLang="ko-KR" sz="1200" b="1" dirty="0" err="1"/>
              <a:t>imageList.setListData</a:t>
            </a:r>
            <a:r>
              <a:rPr lang="en-US" altLang="ko-KR" sz="1200" b="1" dirty="0"/>
              <a:t>(images);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314362" y="6000768"/>
            <a:ext cx="390571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scrollList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&lt;String&gt;(fruits);</a:t>
            </a:r>
          </a:p>
          <a:p>
            <a:r>
              <a:rPr lang="en-US" altLang="ko-KR" sz="1200" b="1" dirty="0"/>
              <a:t>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scrollList</a:t>
            </a:r>
            <a:r>
              <a:rPr lang="en-US" altLang="ko-KR" sz="1200" b="1" dirty="0"/>
              <a:t>);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7172" y="985822"/>
            <a:ext cx="2369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객체 배열로 아이템 제공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7172" y="2128830"/>
            <a:ext cx="2104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Vector</a:t>
            </a:r>
            <a:r>
              <a:rPr lang="ko-KR" altLang="en-US" sz="1400" dirty="0"/>
              <a:t>로 아이템 제공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7172" y="3771904"/>
            <a:ext cx="4966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빈 </a:t>
            </a:r>
            <a:r>
              <a:rPr lang="en-US" altLang="ko-KR" sz="1400" dirty="0" err="1"/>
              <a:t>JList</a:t>
            </a:r>
            <a:r>
              <a:rPr lang="en-US" altLang="ko-KR" sz="1400" dirty="0"/>
              <a:t> </a:t>
            </a:r>
            <a:r>
              <a:rPr lang="ko-KR" altLang="en-US" sz="1400" dirty="0"/>
              <a:t>컴포넌트를 생성하고 </a:t>
            </a:r>
            <a:r>
              <a:rPr lang="en-US" altLang="ko-KR" sz="1400" dirty="0" err="1"/>
              <a:t>setListData</a:t>
            </a:r>
            <a:r>
              <a:rPr lang="en-US" altLang="ko-KR" sz="1400" dirty="0"/>
              <a:t>()</a:t>
            </a:r>
            <a:r>
              <a:rPr lang="ko-KR" altLang="en-US" sz="1400" dirty="0"/>
              <a:t>로 아이템 제공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172" y="5666756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/>
              <a:t>스크롤 지원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172739"/>
            <a:ext cx="1142698" cy="2388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813382"/>
            <a:ext cx="1155485" cy="16066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98" y="5291409"/>
            <a:ext cx="846394" cy="14187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855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스윙 컴포넌트의 공통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en-US" altLang="ko-KR" dirty="0" err="1"/>
              <a:t>JComponent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2" y="1700808"/>
            <a:ext cx="82772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387"/>
    </mc:Choice>
    <mc:Fallback xmlns="">
      <p:transition spd="slow" advTm="2373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188640"/>
            <a:ext cx="3024336" cy="1296144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11-10 : 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리스트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91880" y="332656"/>
            <a:ext cx="5040560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ListEx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String [] fruits= {"apple", "banana", "kiwi", "mango", "pear",</a:t>
            </a:r>
          </a:p>
          <a:p>
            <a:pPr defTabSz="180000"/>
            <a:r>
              <a:rPr lang="en-US" altLang="ko-KR" sz="1200" dirty="0"/>
              <a:t>									"peach", "berry", "strawberry", "blackberry"};</a:t>
            </a:r>
          </a:p>
          <a:p>
            <a:pPr defTabSz="180000"/>
            <a:r>
              <a:rPr lang="fr-FR" altLang="ko-KR" sz="1200" dirty="0"/>
              <a:t>	private ImageIcon [] images = { </a:t>
            </a:r>
          </a:p>
          <a:p>
            <a:pPr defTabSz="180000"/>
            <a:r>
              <a:rPr lang="fr-FR" altLang="ko-KR" sz="1200" dirty="0"/>
              <a:t>									new ImageIcon("images/icon1.png"),</a:t>
            </a:r>
          </a:p>
          <a:p>
            <a:pPr defTabSz="180000"/>
            <a:r>
              <a:rPr lang="en-US" altLang="ko-KR" sz="1200" dirty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("images/icon2.png"),</a:t>
            </a:r>
          </a:p>
          <a:p>
            <a:pPr defTabSz="180000"/>
            <a:r>
              <a:rPr lang="en-US" altLang="ko-KR" sz="1200" dirty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("images/icon3.png"),</a:t>
            </a:r>
          </a:p>
          <a:p>
            <a:pPr defTabSz="180000"/>
            <a:r>
              <a:rPr lang="en-US" altLang="ko-KR" sz="1200" dirty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("images/icon4.png") };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ListEx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리스트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&lt;String&gt;(fruits);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strList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imageList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&gt;();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imageList.setListData</a:t>
            </a:r>
            <a:r>
              <a:rPr lang="en-US" altLang="ko-KR" sz="1200" b="1" dirty="0"/>
              <a:t>(images);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imageList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scrollList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&lt;String&gt;(fruits);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scrollList</a:t>
            </a:r>
            <a:r>
              <a:rPr lang="en-US" altLang="ko-KR" sz="1200" b="1" dirty="0"/>
              <a:t>)</a:t>
            </a:r>
            <a:r>
              <a:rPr lang="en-US" altLang="ko-KR" sz="1200" dirty="0"/>
              <a:t>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(300,300);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ListEx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2357965" cy="24208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9751" y="4293096"/>
            <a:ext cx="1080120" cy="272415"/>
          </a:xfrm>
          <a:prstGeom prst="wedgeRoundRectCallout">
            <a:avLst>
              <a:gd name="adj1" fmla="val 1235"/>
              <a:gd name="adj2" fmla="val -1982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문자열</a:t>
            </a:r>
            <a:r>
              <a:rPr lang="en-US" altLang="ko-KR" sz="1000" dirty="0"/>
              <a:t> </a:t>
            </a:r>
            <a:r>
              <a:rPr lang="ko-KR" altLang="en-US" sz="1000" dirty="0"/>
              <a:t>리스트</a:t>
            </a:r>
            <a:endParaRPr lang="en-US" altLang="ko-KR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932520" y="5022216"/>
            <a:ext cx="1080120" cy="272415"/>
          </a:xfrm>
          <a:prstGeom prst="wedgeRoundRectCallout">
            <a:avLst>
              <a:gd name="adj1" fmla="val 2121"/>
              <a:gd name="adj2" fmla="val -4354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이미지</a:t>
            </a:r>
            <a:r>
              <a:rPr lang="en-US" altLang="ko-KR" sz="1000" dirty="0"/>
              <a:t> </a:t>
            </a:r>
            <a:r>
              <a:rPr lang="ko-KR" altLang="en-US" sz="1000" dirty="0"/>
              <a:t>리스트</a:t>
            </a:r>
            <a:endParaRPr lang="en-US" altLang="ko-KR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267744" y="3982539"/>
            <a:ext cx="1080120" cy="442674"/>
          </a:xfrm>
          <a:prstGeom prst="wedgeRoundRectCallout">
            <a:avLst>
              <a:gd name="adj1" fmla="val -44862"/>
              <a:gd name="adj2" fmla="val -991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리스트에 </a:t>
            </a:r>
            <a:r>
              <a:rPr lang="ko-KR" altLang="en-US" sz="1000" dirty="0" err="1"/>
              <a:t>스크롤바</a:t>
            </a:r>
            <a:r>
              <a:rPr lang="ko-KR" altLang="en-US" sz="1000" dirty="0"/>
              <a:t> 달기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373888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리스트의 아이템 변경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JList</a:t>
            </a:r>
            <a:r>
              <a:rPr lang="en-US" altLang="ko-KR" dirty="0"/>
              <a:t>&lt;E&gt;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 err="1"/>
              <a:t>JList</a:t>
            </a:r>
            <a:r>
              <a:rPr lang="en-US" altLang="ko-KR" dirty="0"/>
              <a:t>&lt;E&gt;(Vector </a:t>
            </a:r>
            <a:r>
              <a:rPr lang="en-US" altLang="ko-KR" dirty="0" err="1"/>
              <a:t>listData</a:t>
            </a:r>
            <a:r>
              <a:rPr lang="en-US" altLang="ko-KR" dirty="0"/>
              <a:t>)</a:t>
            </a:r>
            <a:r>
              <a:rPr lang="ko-KR" altLang="en-US" dirty="0"/>
              <a:t>나 </a:t>
            </a:r>
            <a:r>
              <a:rPr lang="en-US" altLang="ko-KR" dirty="0" err="1"/>
              <a:t>JList</a:t>
            </a:r>
            <a:r>
              <a:rPr lang="en-US" altLang="ko-KR" dirty="0"/>
              <a:t>&lt;E&gt;(Object [] </a:t>
            </a:r>
            <a:r>
              <a:rPr lang="en-US" altLang="ko-KR" dirty="0" err="1"/>
              <a:t>listData</a:t>
            </a:r>
            <a:r>
              <a:rPr lang="en-US" altLang="ko-KR" dirty="0"/>
              <a:t>)</a:t>
            </a:r>
            <a:r>
              <a:rPr lang="ko-KR" altLang="en-US" dirty="0"/>
              <a:t>로 리스트가 생성되고 나면 벡터나 배열을 수정해도 리스트 수정 안됨</a:t>
            </a:r>
            <a:endParaRPr lang="en-US" altLang="ko-KR" dirty="0"/>
          </a:p>
          <a:p>
            <a:r>
              <a:rPr lang="ko-KR" altLang="en-US" dirty="0"/>
              <a:t>리스트를 수정하는 간단한 방법</a:t>
            </a:r>
            <a:endParaRPr lang="en-US" altLang="ko-KR" dirty="0"/>
          </a:p>
          <a:p>
            <a:pPr lvl="1"/>
            <a:r>
              <a:rPr lang="en-US" altLang="ko-KR" dirty="0" err="1"/>
              <a:t>JList</a:t>
            </a:r>
            <a:r>
              <a:rPr lang="en-US" altLang="ko-KR" dirty="0"/>
              <a:t>&lt;E&gt;</a:t>
            </a:r>
            <a:r>
              <a:rPr lang="ko-KR" altLang="en-US" dirty="0"/>
              <a:t>의 </a:t>
            </a:r>
            <a:r>
              <a:rPr lang="en-US" altLang="ko-KR" dirty="0" err="1"/>
              <a:t>setListData</a:t>
            </a:r>
            <a:r>
              <a:rPr lang="en-US" altLang="ko-KR" dirty="0"/>
              <a:t>()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2"/>
            <a:r>
              <a:rPr lang="ko-KR" altLang="en-US" dirty="0"/>
              <a:t>리스트에 수정된 벡터나 배열을 새로 달아주는 방법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504056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Vector&lt;String&gt; v = new Vector&lt;String&gt;();</a:t>
            </a:r>
          </a:p>
          <a:p>
            <a:pPr defTabSz="180000"/>
            <a:r>
              <a:rPr lang="en-US" altLang="ko-KR" sz="1400" dirty="0" err="1"/>
              <a:t>v.add</a:t>
            </a:r>
            <a:r>
              <a:rPr lang="en-US" altLang="ko-KR" sz="1400" dirty="0"/>
              <a:t>("</a:t>
            </a:r>
            <a:r>
              <a:rPr lang="ko-KR" altLang="en-US" sz="1400" dirty="0"/>
              <a:t>황기태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err="1"/>
              <a:t>v.add</a:t>
            </a:r>
            <a:r>
              <a:rPr lang="en-US" altLang="ko-KR" sz="1400" dirty="0"/>
              <a:t>("</a:t>
            </a:r>
            <a:r>
              <a:rPr lang="ko-KR" altLang="en-US" sz="1400" dirty="0"/>
              <a:t>이재문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err="1"/>
              <a:t>JList</a:t>
            </a:r>
            <a:r>
              <a:rPr lang="en-US" altLang="ko-KR" sz="1400" dirty="0"/>
              <a:t>&lt;String&gt; </a:t>
            </a:r>
            <a:r>
              <a:rPr lang="en-US" altLang="ko-KR" sz="1400" dirty="0" err="1"/>
              <a:t>nameList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JList</a:t>
            </a:r>
            <a:r>
              <a:rPr lang="en-US" altLang="ko-KR" sz="1400" dirty="0"/>
              <a:t>&lt;String&gt;(v);</a:t>
            </a:r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</a:t>
            </a:r>
            <a:r>
              <a:rPr lang="ko-KR" altLang="en-US" sz="1400" dirty="0"/>
              <a:t>벡터 </a:t>
            </a:r>
            <a:r>
              <a:rPr lang="en-US" altLang="ko-KR" sz="1400" dirty="0"/>
              <a:t>v</a:t>
            </a:r>
            <a:r>
              <a:rPr lang="ko-KR" altLang="en-US" sz="1400" dirty="0"/>
              <a:t>를 수정하고</a:t>
            </a:r>
            <a:r>
              <a:rPr lang="en-US" altLang="ko-KR" sz="1400" dirty="0"/>
              <a:t>, </a:t>
            </a:r>
            <a:r>
              <a:rPr lang="ko-KR" altLang="en-US" sz="1400" dirty="0"/>
              <a:t>벡터 </a:t>
            </a:r>
            <a:r>
              <a:rPr lang="en-US" altLang="ko-KR" sz="1400" dirty="0"/>
              <a:t>v</a:t>
            </a:r>
            <a:r>
              <a:rPr lang="ko-KR" altLang="en-US" sz="1400" dirty="0"/>
              <a:t>를 리스트에 다시 달기</a:t>
            </a:r>
            <a:endParaRPr lang="en-US" altLang="ko-KR" sz="1400" dirty="0"/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("</a:t>
            </a:r>
            <a:r>
              <a:rPr lang="ko-KR" altLang="en-US" sz="1400" dirty="0"/>
              <a:t>김남윤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err="1"/>
              <a:t>nameList.setListData</a:t>
            </a:r>
            <a:r>
              <a:rPr lang="en-US" altLang="ko-KR" sz="1400" dirty="0"/>
              <a:t>(v);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1968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11-11 : </a:t>
            </a:r>
            <a:r>
              <a:rPr lang="ko-KR" altLang="en-US" dirty="0"/>
              <a:t>리스트의 아이템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340768"/>
            <a:ext cx="424847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ListChangeEx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tf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(10);</a:t>
            </a:r>
          </a:p>
          <a:p>
            <a:pPr defTabSz="180000"/>
            <a:r>
              <a:rPr lang="en-US" altLang="ko-KR" sz="1200" dirty="0"/>
              <a:t>	private Vector&lt;String&gt; </a:t>
            </a:r>
            <a:r>
              <a:rPr lang="en-US" altLang="ko-KR" sz="1200" b="1" dirty="0"/>
              <a:t>v = new Vector&lt;String&gt;();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JList</a:t>
            </a:r>
            <a:r>
              <a:rPr lang="en-US" altLang="ko-KR" sz="1200" dirty="0"/>
              <a:t>&lt;String&gt; </a:t>
            </a:r>
            <a:r>
              <a:rPr lang="en-US" altLang="ko-KR" sz="1200" b="1" dirty="0" err="1"/>
              <a:t>nameList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&lt;String&gt;(v);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ListChangeEx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리스트 변경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이름 입력 후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("</a:t>
            </a:r>
            <a:r>
              <a:rPr lang="ko-KR" altLang="en-US" sz="1200" dirty="0"/>
              <a:t>이재문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nameList.setVisibleRowCount</a:t>
            </a:r>
            <a:r>
              <a:rPr lang="en-US" altLang="ko-KR" sz="1200" dirty="0"/>
              <a:t>(5);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nameList.setFixedCellWidth</a:t>
            </a:r>
            <a:r>
              <a:rPr lang="en-US" altLang="ko-KR" sz="1200" dirty="0"/>
              <a:t>(100);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c.add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nameList</a:t>
            </a:r>
            <a:r>
              <a:rPr lang="en-US" altLang="ko-KR" sz="1200" b="1" dirty="0"/>
              <a:t>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(300,300);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597027" y="1340768"/>
            <a:ext cx="4169021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JTextField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ActionLister</a:t>
            </a:r>
            <a:r>
              <a:rPr lang="en-US" altLang="ko-KR" sz="1200" dirty="0"/>
              <a:t> </a:t>
            </a:r>
            <a:r>
              <a:rPr lang="ko-KR" altLang="en-US" sz="1200" dirty="0"/>
              <a:t>등록</a:t>
            </a:r>
            <a:r>
              <a:rPr lang="en-US" altLang="ko-KR" sz="1200" dirty="0"/>
              <a:t>. &lt;Enter&gt; </a:t>
            </a:r>
            <a:r>
              <a:rPr lang="ko-KR" altLang="en-US" sz="1200" dirty="0"/>
              <a:t>키 처리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tf.addActionListener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 t = (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t.getText</a:t>
            </a:r>
            <a:r>
              <a:rPr lang="en-US" altLang="ko-KR" sz="1200" b="1" dirty="0"/>
              <a:t>());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t.setText</a:t>
            </a:r>
            <a:r>
              <a:rPr lang="en-US" altLang="ko-KR" sz="1200" dirty="0"/>
              <a:t>("");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 err="1"/>
              <a:t>nameList.setListData</a:t>
            </a:r>
            <a:r>
              <a:rPr lang="en-US" altLang="ko-KR" sz="1200" b="1" dirty="0"/>
              <a:t>(v);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});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ListChangeEx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27" y="4149080"/>
            <a:ext cx="2287829" cy="2348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020272" y="4365104"/>
            <a:ext cx="1872208" cy="612934"/>
          </a:xfrm>
          <a:prstGeom prst="wedgeRoundRectCallout">
            <a:avLst>
              <a:gd name="adj1" fmla="val -94777"/>
              <a:gd name="adj2" fmla="val -31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텍스트필드 창에 이름을 입력하고 </a:t>
            </a:r>
            <a:r>
              <a:rPr lang="en-US" altLang="ko-KR" sz="1000" dirty="0"/>
              <a:t>&lt;Enter&gt; </a:t>
            </a:r>
            <a:r>
              <a:rPr lang="ko-KR" altLang="en-US" sz="1000" dirty="0"/>
              <a:t>키를 치면</a:t>
            </a:r>
            <a:r>
              <a:rPr lang="en-US" altLang="ko-KR" sz="1000" dirty="0"/>
              <a:t>, </a:t>
            </a:r>
            <a:r>
              <a:rPr lang="ko-KR" altLang="en-US" sz="1000" dirty="0"/>
              <a:t>리스트에 추가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872899" y="4850091"/>
            <a:ext cx="1234911" cy="358424"/>
          </a:xfrm>
          <a:custGeom>
            <a:avLst/>
            <a:gdLst>
              <a:gd name="connsiteX0" fmla="*/ 1183064 w 1234911"/>
              <a:gd name="connsiteY0" fmla="*/ 0 h 358424"/>
              <a:gd name="connsiteX1" fmla="*/ 0 w 1234911"/>
              <a:gd name="connsiteY1" fmla="*/ 358218 h 358424"/>
              <a:gd name="connsiteX2" fmla="*/ 1234911 w 1234911"/>
              <a:gd name="connsiteY2" fmla="*/ 51847 h 3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4911" h="358424">
                <a:moveTo>
                  <a:pt x="1183064" y="0"/>
                </a:moveTo>
                <a:lnTo>
                  <a:pt x="0" y="358218"/>
                </a:lnTo>
                <a:cubicBezTo>
                  <a:pt x="8641" y="366859"/>
                  <a:pt x="1026736" y="102123"/>
                  <a:pt x="1234911" y="51847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71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JComboBox</a:t>
            </a:r>
            <a:r>
              <a:rPr lang="en-US" altLang="ko-KR" dirty="0"/>
              <a:t>&lt;E&gt;, </a:t>
            </a:r>
            <a:r>
              <a:rPr lang="ko-KR" altLang="en-US" dirty="0" err="1"/>
              <a:t>콤보박스</a:t>
            </a:r>
            <a:r>
              <a:rPr lang="ko-KR" altLang="en-US" dirty="0"/>
              <a:t> 컴포넌트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JComboBox</a:t>
            </a:r>
            <a:r>
              <a:rPr lang="en-US" altLang="ko-KR" dirty="0"/>
              <a:t>&lt;E&gt;</a:t>
            </a:r>
          </a:p>
          <a:p>
            <a:pPr lvl="1"/>
            <a:r>
              <a:rPr lang="ko-KR" altLang="en-US" dirty="0" err="1"/>
              <a:t>콤보박스란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텍스트 필드와 버튼</a:t>
            </a:r>
            <a:r>
              <a:rPr lang="en-US" altLang="ko-KR" dirty="0"/>
              <a:t>, </a:t>
            </a:r>
          </a:p>
          <a:p>
            <a:pPr marL="685800" lvl="2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그리고 </a:t>
            </a:r>
            <a:r>
              <a:rPr lang="ko-KR" altLang="en-US" dirty="0" err="1"/>
              <a:t>드롭다운</a:t>
            </a:r>
            <a:r>
              <a:rPr lang="ko-KR" altLang="en-US" dirty="0"/>
              <a:t> 리스트로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156491"/>
            <a:ext cx="7507685" cy="106713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427984" y="1628800"/>
            <a:ext cx="3959592" cy="2141043"/>
            <a:chOff x="4427984" y="1628800"/>
            <a:chExt cx="3959592" cy="214104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3868" y="1628800"/>
              <a:ext cx="876300" cy="181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4427984" y="162880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텍스트필드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99752" y="162880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버튼</a:t>
              </a: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rot="10800000">
              <a:off x="6571124" y="1771676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071190" y="2343180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드롭다운</a:t>
              </a:r>
              <a:r>
                <a:rPr lang="ko-KR" altLang="en-US" sz="1200" dirty="0"/>
                <a:t> 리스트</a:t>
              </a:r>
            </a:p>
          </p:txBody>
        </p:sp>
        <p:cxnSp>
          <p:nvCxnSpPr>
            <p:cNvPr id="12" name="직선 화살표 연결선 11"/>
            <p:cNvCxnSpPr>
              <a:stCxn id="10" idx="1"/>
            </p:cNvCxnSpPr>
            <p:nvPr/>
          </p:nvCxnSpPr>
          <p:spPr>
            <a:xfrm flipH="1">
              <a:off x="6285372" y="2481680"/>
              <a:ext cx="785818" cy="14725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6" idx="3"/>
            </p:cNvCxnSpPr>
            <p:nvPr/>
          </p:nvCxnSpPr>
          <p:spPr>
            <a:xfrm>
              <a:off x="5382091" y="1767300"/>
              <a:ext cx="331777" cy="437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5076056" y="3492844"/>
              <a:ext cx="2296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err="1">
                  <a:latin typeface="+mn-ea"/>
                </a:rPr>
                <a:t>JComboBox</a:t>
              </a:r>
              <a:r>
                <a:rPr lang="en-US" altLang="ko-KR" sz="1200" dirty="0">
                  <a:latin typeface="+mn-ea"/>
                </a:rPr>
                <a:t>&lt;String&gt; </a:t>
              </a:r>
              <a:r>
                <a:rPr lang="ko-KR" altLang="en-US" sz="1200" dirty="0" err="1">
                  <a:latin typeface="+mn-ea"/>
                </a:rPr>
                <a:t>콤보박스</a:t>
              </a:r>
              <a:endParaRPr lang="ko-KR" altLang="en-US" sz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805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11-12 :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12776"/>
            <a:ext cx="54006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ComboBoxEx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String [] fruits = {"apple", "banana", "kiwi", "mango", "pear",</a:t>
            </a:r>
          </a:p>
          <a:p>
            <a:pPr defTabSz="180000"/>
            <a:r>
              <a:rPr lang="en-US" altLang="ko-KR" sz="1200" dirty="0"/>
              <a:t>								"peach", "berry", "strawberry", "blackberry"};</a:t>
            </a:r>
          </a:p>
          <a:p>
            <a:pPr defTabSz="180000"/>
            <a:r>
              <a:rPr lang="en-US" altLang="ko-KR" sz="1200" dirty="0"/>
              <a:t>	private String [] names = {"</a:t>
            </a:r>
            <a:r>
              <a:rPr lang="en-US" altLang="ko-KR" sz="1200" dirty="0" err="1"/>
              <a:t>kitae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jaemoon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hyosoo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namyun</a:t>
            </a:r>
            <a:r>
              <a:rPr lang="en-US" altLang="ko-KR" sz="1200" dirty="0"/>
              <a:t>"};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ComboBoxEx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콤보박스</a:t>
            </a:r>
            <a:r>
              <a:rPr lang="ko-KR" altLang="en-US" sz="1200" dirty="0"/>
              <a:t>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strCombo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&lt;String&gt;(fruits);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strCombo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nameCombo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&lt;String&gt;();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names.length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nameCombo.addItem</a:t>
            </a:r>
            <a:r>
              <a:rPr lang="en-US" altLang="ko-KR" sz="1200" b="1" dirty="0"/>
              <a:t>(names[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nameCombo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(300,300);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ComboBoxEx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3928" y="4797152"/>
            <a:ext cx="1895778" cy="442674"/>
          </a:xfrm>
          <a:prstGeom prst="wedgeRoundRectCallout">
            <a:avLst>
              <a:gd name="adj1" fmla="val -89735"/>
              <a:gd name="adj2" fmla="val -316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addItem</a:t>
            </a:r>
            <a:r>
              <a:rPr lang="en-US" altLang="ko-KR" sz="1000" dirty="0"/>
              <a:t>()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호출하여</a:t>
            </a:r>
            <a:endParaRPr lang="en-US" altLang="ko-KR" sz="1000" dirty="0"/>
          </a:p>
          <a:p>
            <a:r>
              <a:rPr lang="ko-KR" altLang="en-US" sz="1000" dirty="0"/>
              <a:t>아이템 동적 삽입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06" y="1447129"/>
            <a:ext cx="2554113" cy="262227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236296" y="2996952"/>
            <a:ext cx="1979974" cy="783193"/>
          </a:xfrm>
          <a:prstGeom prst="wedgeRoundRectCallout">
            <a:avLst>
              <a:gd name="adj1" fmla="val -32672"/>
              <a:gd name="adj2" fmla="val -890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빈 </a:t>
            </a:r>
            <a:r>
              <a:rPr lang="ko-KR" altLang="en-US" sz="1000" dirty="0" err="1"/>
              <a:t>콤보박스를</a:t>
            </a:r>
            <a:r>
              <a:rPr lang="ko-KR" altLang="en-US" sz="1000" dirty="0"/>
              <a:t> 만들고</a:t>
            </a:r>
            <a:endParaRPr lang="en-US" altLang="ko-KR" sz="1000" dirty="0"/>
          </a:p>
          <a:p>
            <a:r>
              <a:rPr lang="en-US" altLang="ko-KR" sz="1000" dirty="0" err="1"/>
              <a:t>addItem</a:t>
            </a:r>
            <a:r>
              <a:rPr lang="en-US" altLang="ko-KR" sz="1000" dirty="0"/>
              <a:t>()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호출하여</a:t>
            </a:r>
            <a:endParaRPr lang="en-US" altLang="ko-KR" sz="1000" dirty="0"/>
          </a:p>
          <a:p>
            <a:r>
              <a:rPr lang="ko-KR" altLang="en-US" sz="1000" dirty="0"/>
              <a:t>동적으로 아이템을 삽입하여 만든 </a:t>
            </a:r>
            <a:r>
              <a:rPr lang="ko-KR" altLang="en-US" sz="1000" dirty="0" err="1"/>
              <a:t>콤보박스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61983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JComboBox</a:t>
            </a:r>
            <a:r>
              <a:rPr lang="en-US" altLang="ko-KR" dirty="0"/>
              <a:t>&lt;E&gt;</a:t>
            </a:r>
            <a:r>
              <a:rPr lang="ko-KR" altLang="en-US" dirty="0"/>
              <a:t>와 </a:t>
            </a:r>
            <a:r>
              <a:rPr lang="en-US" altLang="ko-KR" dirty="0"/>
              <a:t>Action </a:t>
            </a:r>
            <a:r>
              <a:rPr lang="ko-KR" altLang="en-US" dirty="0"/>
              <a:t>이벤트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콤보박스의</a:t>
            </a:r>
            <a:r>
              <a:rPr lang="ko-KR" altLang="en-US" dirty="0"/>
              <a:t> 아이템 </a:t>
            </a:r>
            <a:r>
              <a:rPr lang="ko-KR" altLang="en-US" dirty="0" err="1"/>
              <a:t>선택시</a:t>
            </a:r>
            <a:r>
              <a:rPr lang="ko-KR" altLang="en-US" dirty="0"/>
              <a:t> </a:t>
            </a:r>
            <a:r>
              <a:rPr lang="en-US" altLang="ko-KR" dirty="0"/>
              <a:t>Action</a:t>
            </a:r>
            <a:r>
              <a:rPr lang="ko-KR" altLang="en-US" dirty="0"/>
              <a:t> 이벤트 발생</a:t>
            </a:r>
            <a:endParaRPr lang="en-US" altLang="ko-KR" dirty="0"/>
          </a:p>
          <a:p>
            <a:r>
              <a:rPr lang="ko-KR" altLang="en-US" dirty="0"/>
              <a:t>현재 선택된 아이템 알아내기</a:t>
            </a:r>
            <a:endParaRPr lang="en-US" altLang="ko-KR" dirty="0"/>
          </a:p>
          <a:p>
            <a:pPr lvl="1"/>
            <a:r>
              <a:rPr lang="en-US" altLang="ko-KR" dirty="0" err="1"/>
              <a:t>JComboBox</a:t>
            </a:r>
            <a:r>
              <a:rPr lang="en-US" altLang="ko-KR" dirty="0"/>
              <a:t>&lt;E&gt;</a:t>
            </a:r>
            <a:r>
              <a:rPr lang="ko-KR" altLang="en-US" dirty="0"/>
              <a:t>의 다음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6767414" cy="7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31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188640"/>
            <a:ext cx="3024336" cy="108012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11-13 : Action </a:t>
            </a:r>
            <a:br>
              <a:rPr lang="en-US" altLang="ko-KR" sz="2400" dirty="0"/>
            </a:br>
            <a:r>
              <a:rPr lang="ko-KR" altLang="en-US" sz="2400" dirty="0"/>
              <a:t>이벤트를 이용한</a:t>
            </a:r>
            <a:br>
              <a:rPr lang="en-US" altLang="ko-KR" sz="2400" dirty="0"/>
            </a:br>
            <a:r>
              <a:rPr lang="ko-KR" altLang="en-US" sz="2400" dirty="0" err="1"/>
              <a:t>콤보박스</a:t>
            </a:r>
            <a:r>
              <a:rPr lang="ko-KR" altLang="en-US" sz="2400" dirty="0"/>
              <a:t> 활용 예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47864" y="73069"/>
            <a:ext cx="5653292" cy="6740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ComboActionEx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String [] fruits = {"apple", "banana", "kiwi", "mango"};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[] images = {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("images/apple.jpg"),</a:t>
            </a:r>
          </a:p>
          <a:p>
            <a:pPr defTabSz="180000"/>
            <a:r>
              <a:rPr lang="en-US" altLang="ko-KR" sz="1200" dirty="0"/>
              <a:t>			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("images/banana.jpg"),</a:t>
            </a:r>
          </a:p>
          <a:p>
            <a:pPr defTabSz="180000"/>
            <a:r>
              <a:rPr lang="en-US" altLang="ko-KR" sz="1200" dirty="0"/>
              <a:t>			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("images/kiwi.jpg"),</a:t>
            </a:r>
          </a:p>
          <a:p>
            <a:pPr defTabSz="180000"/>
            <a:r>
              <a:rPr lang="en-US" altLang="ko-KR" sz="1200" dirty="0"/>
              <a:t>			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("images/mango.jpg")};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imgLabel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(images[0]);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JComboBox</a:t>
            </a:r>
            <a:r>
              <a:rPr lang="en-US" altLang="ko-KR" sz="1200" dirty="0"/>
              <a:t>&lt;String&gt; </a:t>
            </a:r>
            <a:r>
              <a:rPr lang="en-US" altLang="ko-KR" sz="1200" b="1" dirty="0" err="1"/>
              <a:t>strCombo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&lt;String&gt;(fruits);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ComboActionEx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콤보박스</a:t>
            </a:r>
            <a:r>
              <a:rPr lang="ko-KR" altLang="en-US" sz="1200" dirty="0"/>
              <a:t> 활용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strCombo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imgLabel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strCombo.addActionListener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JComboBox</a:t>
            </a:r>
            <a:r>
              <a:rPr lang="en-US" altLang="ko-KR" sz="1200" dirty="0"/>
              <a:t>&lt;String&gt; </a:t>
            </a:r>
            <a:r>
              <a:rPr lang="en-US" altLang="ko-KR" sz="1200" dirty="0" err="1"/>
              <a:t>cb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JComboBox</a:t>
            </a:r>
            <a:r>
              <a:rPr lang="en-US" altLang="ko-KR" sz="1200" dirty="0"/>
              <a:t>&lt;String&gt;)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 = </a:t>
            </a:r>
            <a:r>
              <a:rPr lang="en-US" altLang="ko-KR" sz="1200" dirty="0" err="1"/>
              <a:t>cb.getSelectedIndex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 err="1"/>
              <a:t>imgLabel.setIcon</a:t>
            </a:r>
            <a:r>
              <a:rPr lang="en-US" altLang="ko-KR" sz="1200" b="1" dirty="0"/>
              <a:t>(images[index]);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(300,250);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ComboActionEx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64190"/>
            <a:ext cx="2460735" cy="209439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" y="4005064"/>
            <a:ext cx="2460735" cy="209439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79512" y="5157192"/>
            <a:ext cx="1159937" cy="442674"/>
          </a:xfrm>
          <a:prstGeom prst="wedgeRoundRectCallout">
            <a:avLst>
              <a:gd name="adj1" fmla="val 33259"/>
              <a:gd name="adj2" fmla="val -10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아이템을 바꾸면</a:t>
            </a:r>
            <a:endParaRPr lang="en-US" altLang="ko-KR" sz="1000" dirty="0"/>
          </a:p>
          <a:p>
            <a:r>
              <a:rPr lang="ko-KR" altLang="en-US" sz="1000" dirty="0"/>
              <a:t>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566624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JSlider</a:t>
            </a:r>
            <a:r>
              <a:rPr lang="en-US" altLang="ko-KR" dirty="0"/>
              <a:t>, </a:t>
            </a:r>
            <a:r>
              <a:rPr lang="ko-KR" altLang="en-US" dirty="0"/>
              <a:t>슬라이더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JSlider</a:t>
            </a:r>
            <a:endParaRPr lang="en-US" altLang="ko-KR" sz="2000" dirty="0"/>
          </a:p>
          <a:p>
            <a:pPr lvl="1"/>
            <a:r>
              <a:rPr lang="ko-KR" altLang="en-US" sz="1800" dirty="0"/>
              <a:t>슬라이더란</a:t>
            </a:r>
            <a:r>
              <a:rPr lang="en-US" altLang="ko-KR" sz="1800" dirty="0"/>
              <a:t>? </a:t>
            </a:r>
            <a:r>
              <a:rPr lang="ko-KR" altLang="en-US" sz="1800" dirty="0"/>
              <a:t>마우스로 움직이면서 값을 선택하는 컴포넌트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슬라이더 생성</a:t>
            </a:r>
            <a:endParaRPr lang="en-US" altLang="ko-KR" sz="2000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79" y="2204864"/>
            <a:ext cx="5429250" cy="22593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665729"/>
            <a:ext cx="5957417" cy="17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41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슬라이더의 모양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4034408" cy="457200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슬라이더 방향 설정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setOrientation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orientation)</a:t>
            </a:r>
          </a:p>
          <a:p>
            <a:pPr lvl="2"/>
            <a:r>
              <a:rPr lang="en-US" altLang="ko-KR" sz="1400" dirty="0"/>
              <a:t>orientation : </a:t>
            </a:r>
            <a:r>
              <a:rPr lang="en-US" altLang="ko-KR" sz="1400" dirty="0" err="1"/>
              <a:t>JSlider.HORIZONTAL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JSlider.VERTICAL</a:t>
            </a:r>
            <a:endParaRPr lang="en-US" altLang="ko-KR" sz="1400" dirty="0"/>
          </a:p>
          <a:p>
            <a:r>
              <a:rPr lang="ko-KR" altLang="en-US" sz="1800" dirty="0"/>
              <a:t>최대 최소 값 설정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setMaximum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max)</a:t>
            </a:r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setMinimum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min)</a:t>
            </a:r>
          </a:p>
          <a:p>
            <a:r>
              <a:rPr lang="en-US" altLang="ko-KR" sz="1800" dirty="0"/>
              <a:t>label</a:t>
            </a:r>
            <a:r>
              <a:rPr lang="ko-KR" altLang="en-US" sz="1800" dirty="0"/>
              <a:t> 보이기</a:t>
            </a:r>
            <a:r>
              <a:rPr lang="en-US" altLang="ko-KR" sz="1800" dirty="0"/>
              <a:t>/</a:t>
            </a:r>
            <a:r>
              <a:rPr lang="ko-KR" altLang="en-US" sz="1800" dirty="0"/>
              <a:t>감추기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setPaintLabels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b)</a:t>
            </a:r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가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label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r>
              <a:rPr lang="en-US" altLang="ko-KR" sz="1800" dirty="0"/>
              <a:t>tick </a:t>
            </a:r>
            <a:r>
              <a:rPr lang="ko-KR" altLang="en-US" sz="1800" dirty="0"/>
              <a:t>보이기</a:t>
            </a:r>
            <a:r>
              <a:rPr lang="en-US" altLang="ko-KR" sz="1800" dirty="0"/>
              <a:t>/</a:t>
            </a:r>
            <a:r>
              <a:rPr lang="ko-KR" altLang="en-US" sz="1800" dirty="0"/>
              <a:t>감추기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setPaintTicks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b)</a:t>
            </a:r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가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눈금</a:t>
            </a:r>
            <a:r>
              <a:rPr lang="en-US" altLang="ko-KR" sz="1400" dirty="0"/>
              <a:t> </a:t>
            </a:r>
            <a:r>
              <a:rPr lang="ko-KR" altLang="en-US" sz="1400" dirty="0"/>
              <a:t>출력</a:t>
            </a:r>
            <a:endParaRPr lang="en-US" altLang="ko-KR" sz="140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track</a:t>
            </a:r>
            <a:r>
              <a:rPr lang="ko-KR" altLang="en-US" sz="1800" dirty="0"/>
              <a:t> 보이기</a:t>
            </a:r>
            <a:r>
              <a:rPr lang="en-US" altLang="ko-KR" sz="1800" dirty="0"/>
              <a:t>/</a:t>
            </a:r>
            <a:r>
              <a:rPr lang="ko-KR" altLang="en-US" sz="1800" dirty="0"/>
              <a:t>감추기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setPaintTrack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b)</a:t>
            </a:r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가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track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r>
              <a:rPr lang="ko-KR" altLang="en-US" sz="1800" dirty="0"/>
              <a:t>큰 눈금 간격 지정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setMajorTickSpacing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space)</a:t>
            </a:r>
          </a:p>
          <a:p>
            <a:r>
              <a:rPr lang="ko-KR" altLang="en-US" sz="1800" dirty="0"/>
              <a:t>작은 눈금 간격 지정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setMinorTickSpacing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space)</a:t>
            </a:r>
          </a:p>
          <a:p>
            <a:r>
              <a:rPr lang="ko-KR" altLang="en-US" sz="1800" dirty="0"/>
              <a:t>슬라이더 값 제어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setVaule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n)</a:t>
            </a:r>
          </a:p>
          <a:p>
            <a:pPr lvl="2"/>
            <a:r>
              <a:rPr lang="en-US" altLang="ko-KR" sz="1400" dirty="0"/>
              <a:t>n</a:t>
            </a:r>
            <a:r>
              <a:rPr lang="ko-KR" altLang="en-US" sz="1400" dirty="0"/>
              <a:t>이 슬라이더의 값이 되며 이에 따라 슬라이더의 손잡이 위치가 변경된다</a:t>
            </a:r>
            <a:r>
              <a:rPr lang="en-US" altLang="ko-KR" sz="1400" dirty="0"/>
              <a:t>.</a:t>
            </a:r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33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11-14 : </a:t>
            </a:r>
            <a:r>
              <a:rPr lang="en-US" altLang="ko-KR" sz="2800" dirty="0" err="1"/>
              <a:t>JSlider</a:t>
            </a:r>
            <a:r>
              <a:rPr lang="ko-KR" altLang="en-US" sz="2800" dirty="0"/>
              <a:t>로 슬라이더 컴포넌트를 만들고 모양을 제어하는 예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91880" y="1484784"/>
            <a:ext cx="504056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SliderEx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SliderEx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슬라이더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da-DK" altLang="ko-KR" sz="1200" dirty="0"/>
              <a:t>		</a:t>
            </a:r>
          </a:p>
          <a:p>
            <a:pPr defTabSz="180000"/>
            <a:r>
              <a:rPr lang="da-DK" altLang="ko-KR" sz="1200" dirty="0"/>
              <a:t>		</a:t>
            </a:r>
            <a:r>
              <a:rPr lang="da-DK" altLang="ko-KR" sz="1200" b="1" dirty="0"/>
              <a:t>JSlider slider = new JSlider(JSlider.HORIZONTAL, 0, 200, 100);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slider.setPaintLabels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slider.setPaintTicks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slider.setPaintTrack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slider.setMajorTickSpacing</a:t>
            </a:r>
            <a:r>
              <a:rPr lang="en-US" altLang="ko-KR" sz="1200" dirty="0"/>
              <a:t>(50);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slider.setMinorTickSpacing</a:t>
            </a:r>
            <a:r>
              <a:rPr lang="en-US" altLang="ko-KR" sz="1200" dirty="0"/>
              <a:t>(10);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(slider);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(300,100);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SliderEx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5" y="1484784"/>
            <a:ext cx="2599285" cy="8433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88807" y="2492896"/>
            <a:ext cx="1558945" cy="272415"/>
          </a:xfrm>
          <a:prstGeom prst="wedgeRoundRectCallout">
            <a:avLst>
              <a:gd name="adj1" fmla="val 33259"/>
              <a:gd name="adj2" fmla="val -10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0~200 </a:t>
            </a:r>
            <a:r>
              <a:rPr lang="ko-KR" altLang="en-US" sz="1000" dirty="0"/>
              <a:t>사이의</a:t>
            </a:r>
            <a:r>
              <a:rPr lang="en-US" altLang="ko-KR" sz="1000" dirty="0"/>
              <a:t> </a:t>
            </a:r>
            <a:r>
              <a:rPr lang="ko-KR" altLang="en-US" sz="1000" dirty="0"/>
              <a:t>슬라이더</a:t>
            </a:r>
          </a:p>
        </p:txBody>
      </p:sp>
    </p:spTree>
    <p:extLst>
      <p:ext uri="{BB962C8B-B14F-4D97-AF65-F5344CB8AC3E}">
        <p14:creationId xmlns:p14="http://schemas.microsoft.com/office/powerpoint/2010/main" val="144974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11-1 : </a:t>
            </a:r>
            <a:r>
              <a:rPr lang="ko-KR" altLang="en-US" sz="2400" dirty="0"/>
              <a:t>스윙 컴포넌트의 공통 기능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JComponent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9512" y="1289979"/>
            <a:ext cx="5328592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JComponentEx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JComponentEx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super("</a:t>
            </a:r>
            <a:r>
              <a:rPr lang="en-US" altLang="ko-KR" sz="1100" dirty="0" err="1"/>
              <a:t>JComponent</a:t>
            </a:r>
            <a:r>
              <a:rPr lang="ko-KR" altLang="en-US" sz="1100" dirty="0"/>
              <a:t>의 공통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Container 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c.setLayout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b1 = 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("Magenta/Yellow Button");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b2 = 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 Disabled Button 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b3 = 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getX</a:t>
            </a:r>
            <a:r>
              <a:rPr lang="en-US" altLang="ko-KR" sz="1100" dirty="0"/>
              <a:t>(), </a:t>
            </a:r>
            <a:r>
              <a:rPr lang="en-US" altLang="ko-KR" sz="1100" dirty="0" err="1"/>
              <a:t>getY</a:t>
            </a:r>
            <a:r>
              <a:rPr lang="en-US" altLang="ko-KR" sz="1100" dirty="0"/>
              <a:t>()");</a:t>
            </a:r>
          </a:p>
          <a:p>
            <a:pPr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b1.setBackground(</a:t>
            </a:r>
            <a:r>
              <a:rPr lang="en-US" altLang="ko-KR" sz="1100" b="1" dirty="0" err="1"/>
              <a:t>Color.YELLOW</a:t>
            </a:r>
            <a:r>
              <a:rPr lang="en-US" altLang="ko-KR" sz="1100" b="1" dirty="0"/>
              <a:t>);</a:t>
            </a:r>
            <a:r>
              <a:rPr lang="en-US" altLang="ko-KR" sz="1100" dirty="0"/>
              <a:t> // </a:t>
            </a:r>
            <a:r>
              <a:rPr lang="ko-KR" altLang="en-US" sz="1100" dirty="0"/>
              <a:t>배경색 설정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b1.setForeground(</a:t>
            </a:r>
            <a:r>
              <a:rPr lang="en-US" altLang="ko-KR" sz="1100" b="1" dirty="0" err="1"/>
              <a:t>Color.MAGENTA</a:t>
            </a:r>
            <a:r>
              <a:rPr lang="en-US" altLang="ko-KR" sz="1100" b="1" dirty="0"/>
              <a:t>);</a:t>
            </a:r>
            <a:r>
              <a:rPr lang="en-US" altLang="ko-KR" sz="1100" dirty="0"/>
              <a:t> // </a:t>
            </a:r>
            <a:r>
              <a:rPr lang="ko-KR" altLang="en-US" sz="1100" dirty="0" err="1"/>
              <a:t>글자색</a:t>
            </a:r>
            <a:r>
              <a:rPr lang="ko-KR" altLang="en-US" sz="1100" dirty="0"/>
              <a:t> 설정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b1.setFont(new Font("Arial", </a:t>
            </a:r>
            <a:r>
              <a:rPr lang="en-US" altLang="ko-KR" sz="1100" b="1" dirty="0" err="1"/>
              <a:t>Font.ITALIC</a:t>
            </a:r>
            <a:r>
              <a:rPr lang="en-US" altLang="ko-KR" sz="1100" b="1" dirty="0"/>
              <a:t>, 20));</a:t>
            </a:r>
            <a:r>
              <a:rPr lang="en-US" altLang="ko-KR" sz="1100" dirty="0"/>
              <a:t> // Arial, 20</a:t>
            </a:r>
            <a:r>
              <a:rPr lang="ko-KR" altLang="en-US" sz="1100" dirty="0"/>
              <a:t>픽셀 폰트 설정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b2.setEnabled(false); </a:t>
            </a:r>
            <a:r>
              <a:rPr lang="en-US" altLang="ko-KR" sz="1100" dirty="0"/>
              <a:t>// </a:t>
            </a:r>
            <a:r>
              <a:rPr lang="ko-KR" altLang="en-US" sz="1100" dirty="0"/>
              <a:t>버튼 비활성화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	b3.addActionListener(new </a:t>
            </a:r>
            <a:r>
              <a:rPr lang="en-US" altLang="ko-KR" sz="1100" dirty="0" err="1"/>
              <a:t>ActionListener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	public void </a:t>
            </a:r>
            <a:r>
              <a:rPr lang="en-US" altLang="ko-KR" sz="1100" dirty="0" err="1"/>
              <a:t>actionPerformed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ActionEvent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b = (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)</a:t>
            </a:r>
            <a:r>
              <a:rPr lang="en-US" altLang="ko-KR" sz="1100" dirty="0" err="1"/>
              <a:t>e.getSource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JComponentEx</a:t>
            </a:r>
            <a:r>
              <a:rPr lang="en-US" altLang="ko-KR" sz="1100" dirty="0"/>
              <a:t> frame = 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JComponentEx</a:t>
            </a:r>
            <a:r>
              <a:rPr lang="en-US" altLang="ko-KR" sz="1100" b="1" dirty="0"/>
              <a:t>)</a:t>
            </a:r>
            <a:r>
              <a:rPr lang="en-US" altLang="ko-KR" sz="1100" b="1" dirty="0" err="1"/>
              <a:t>b.getTopLevelAncestor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b="1" dirty="0" err="1"/>
              <a:t>frame.setTitle</a:t>
            </a:r>
            <a:r>
              <a:rPr lang="en-US" altLang="ko-KR" sz="1100" dirty="0"/>
              <a:t>(</a:t>
            </a:r>
            <a:r>
              <a:rPr lang="en-US" altLang="ko-KR" sz="1100" b="1" dirty="0" err="1"/>
              <a:t>b.getX</a:t>
            </a:r>
            <a:r>
              <a:rPr lang="en-US" altLang="ko-KR" sz="1100" b="1" dirty="0"/>
              <a:t>() </a:t>
            </a:r>
            <a:r>
              <a:rPr lang="en-US" altLang="ko-KR" sz="1100" dirty="0"/>
              <a:t>+ "," + </a:t>
            </a:r>
            <a:r>
              <a:rPr lang="en-US" altLang="ko-KR" sz="1100" b="1" dirty="0" err="1"/>
              <a:t>b.getY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타이틀에 버튼 좌표 출력</a:t>
            </a:r>
          </a:p>
          <a:p>
            <a:pPr defTabSz="180000"/>
            <a:r>
              <a:rPr lang="en-US" altLang="ko-KR" sz="1100" dirty="0"/>
              <a:t>			}</a:t>
            </a:r>
          </a:p>
          <a:p>
            <a:pPr defTabSz="180000"/>
            <a:r>
              <a:rPr lang="en-US" altLang="ko-KR" sz="1100" dirty="0"/>
              <a:t>		});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(b1); 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(b2); 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(b3); // </a:t>
            </a:r>
            <a:r>
              <a:rPr lang="ko-KR" altLang="en-US" sz="1100" dirty="0" err="1"/>
              <a:t>컨텐트팬에</a:t>
            </a:r>
            <a:r>
              <a:rPr lang="ko-KR" altLang="en-US" sz="1100" dirty="0"/>
              <a:t> 버튼 부착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(260,200);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JComponentEx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75969"/>
            <a:ext cx="3462015" cy="2096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548675"/>
            <a:ext cx="4049266" cy="202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12"/>
    </mc:Choice>
    <mc:Fallback xmlns="">
      <p:transition spd="slow" advTm="25251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JSlider</a:t>
            </a:r>
            <a:r>
              <a:rPr lang="ko-KR" altLang="en-US"/>
              <a:t>와 </a:t>
            </a:r>
            <a:r>
              <a:rPr lang="en-US" altLang="ko-KR"/>
              <a:t>Change </a:t>
            </a:r>
            <a:r>
              <a:rPr lang="ko-KR" altLang="en-US"/>
              <a:t>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1"/>
            <a:r>
              <a:rPr lang="en-US" altLang="ko-KR" dirty="0" err="1"/>
              <a:t>JSlider</a:t>
            </a:r>
            <a:r>
              <a:rPr lang="ko-KR" altLang="en-US" dirty="0"/>
              <a:t>의 값</a:t>
            </a:r>
            <a:r>
              <a:rPr lang="en-US" altLang="ko-KR" dirty="0"/>
              <a:t>(value)</a:t>
            </a:r>
            <a:r>
              <a:rPr lang="ko-KR" altLang="en-US" dirty="0"/>
              <a:t>이 바뀌면 발생 </a:t>
            </a:r>
            <a:endParaRPr lang="en-US" altLang="ko-KR" dirty="0"/>
          </a:p>
          <a:p>
            <a:pPr lvl="2"/>
            <a:r>
              <a:rPr lang="ko-KR" altLang="en-US" dirty="0"/>
              <a:t>사용자가 슬라이더의 손잡이를 움직이는 경우</a:t>
            </a:r>
            <a:endParaRPr lang="en-US" altLang="ko-KR" dirty="0"/>
          </a:p>
          <a:p>
            <a:pPr lvl="2"/>
            <a:r>
              <a:rPr lang="en-US" altLang="ko-KR" dirty="0" err="1"/>
              <a:t>JSlider</a:t>
            </a:r>
            <a:r>
              <a:rPr lang="ko-KR" altLang="en-US" dirty="0"/>
              <a:t>의 </a:t>
            </a:r>
            <a:r>
              <a:rPr lang="en-US" altLang="ko-KR" dirty="0" err="1"/>
              <a:t>setValue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n)</a:t>
            </a:r>
            <a:r>
              <a:rPr lang="ko-KR" altLang="en-US" dirty="0"/>
              <a:t>를 호출하여 값</a:t>
            </a:r>
            <a:r>
              <a:rPr lang="en-US" altLang="ko-KR" dirty="0"/>
              <a:t>(value </a:t>
            </a:r>
            <a:r>
              <a:rPr lang="ko-KR" altLang="en-US" dirty="0"/>
              <a:t>필드</a:t>
            </a:r>
            <a:r>
              <a:rPr lang="en-US" altLang="ko-KR" dirty="0"/>
              <a:t>)</a:t>
            </a:r>
            <a:r>
              <a:rPr lang="ko-KR" altLang="en-US" dirty="0"/>
              <a:t>이 바뀌는 경우</a:t>
            </a:r>
            <a:endParaRPr lang="en-US" altLang="ko-KR" dirty="0"/>
          </a:p>
          <a:p>
            <a:r>
              <a:rPr lang="en-US" altLang="ko-KR" dirty="0" err="1"/>
              <a:t>ChangeListener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56992"/>
            <a:ext cx="7066112" cy="7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9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-23813"/>
            <a:ext cx="9144000" cy="70008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11-15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JSlider</a:t>
            </a:r>
            <a:r>
              <a:rPr lang="ko-KR" altLang="en-US" sz="2400" dirty="0"/>
              <a:t>와 </a:t>
            </a:r>
            <a:r>
              <a:rPr lang="en-US" altLang="ko-KR" sz="2400" dirty="0"/>
              <a:t>Change</a:t>
            </a:r>
            <a:r>
              <a:rPr lang="ko-KR" altLang="en-US" sz="2400" dirty="0"/>
              <a:t>이벤트를 활용한 색깔 다루기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654498"/>
            <a:ext cx="4320480" cy="60708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javax.swing.event</a:t>
            </a:r>
            <a:r>
              <a:rPr lang="en-US" altLang="ko-KR" sz="1050" dirty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SliderChangeEx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private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colorLabel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b="1" dirty="0"/>
              <a:t>	private </a:t>
            </a:r>
            <a:r>
              <a:rPr lang="en-US" altLang="ko-KR" sz="1050" b="1" dirty="0" err="1"/>
              <a:t>JSlider</a:t>
            </a:r>
            <a:r>
              <a:rPr lang="en-US" altLang="ko-KR" sz="1050" b="1" dirty="0"/>
              <a:t> [] </a:t>
            </a:r>
            <a:r>
              <a:rPr lang="en-US" altLang="ko-KR" sz="1050" b="1" dirty="0" err="1"/>
              <a:t>sl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JSlider</a:t>
            </a:r>
            <a:r>
              <a:rPr lang="en-US" altLang="ko-KR" sz="1050" b="1" dirty="0"/>
              <a:t> [3];</a:t>
            </a:r>
            <a:endParaRPr lang="ko-KR" altLang="en-US" sz="1050" b="1" dirty="0"/>
          </a:p>
          <a:p>
            <a:pPr defTabSz="180000"/>
            <a:r>
              <a:rPr lang="en-US" altLang="ko-KR" sz="1050" dirty="0"/>
              <a:t>	public </a:t>
            </a:r>
            <a:r>
              <a:rPr lang="en-US" altLang="ko-KR" sz="1050" dirty="0" err="1"/>
              <a:t>SliderChangeEx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슬라이더와 </a:t>
            </a:r>
            <a:r>
              <a:rPr lang="en-US" altLang="ko-KR" sz="1050" dirty="0" err="1"/>
              <a:t>ChangeEvent</a:t>
            </a:r>
            <a:r>
              <a:rPr lang="en-US" altLang="ko-KR" sz="1050" dirty="0"/>
              <a:t> </a:t>
            </a:r>
            <a:r>
              <a:rPr lang="ko-KR" altLang="en-US" sz="1050" dirty="0"/>
              <a:t>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setDefaultCloseOperation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Container 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c.setLayout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colorLabel</a:t>
            </a:r>
            <a:r>
              <a:rPr lang="en-US" altLang="ko-KR" sz="1050" dirty="0"/>
              <a:t> = new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(" SLIDER EXAMPLE ");</a:t>
            </a:r>
          </a:p>
          <a:p>
            <a:pPr defTabSz="180000"/>
            <a:r>
              <a:rPr lang="en-US" altLang="ko-KR" sz="1050" dirty="0"/>
              <a:t>		for(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sl.length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b="1" dirty="0" err="1"/>
              <a:t>sl</a:t>
            </a:r>
            <a:r>
              <a:rPr lang="en-US" altLang="ko-KR" sz="1050" b="1" dirty="0"/>
              <a:t>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 = new </a:t>
            </a:r>
            <a:r>
              <a:rPr lang="en-US" altLang="ko-KR" sz="1050" b="1" dirty="0" err="1"/>
              <a:t>JSlider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JSlider.HORIZONTAL</a:t>
            </a:r>
            <a:r>
              <a:rPr lang="en-US" altLang="ko-KR" sz="1050" b="1" dirty="0"/>
              <a:t>, 0, 255, 128);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setPaintLabels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setPaintTicks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setPaintTrack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setMajorTickSpacing</a:t>
            </a:r>
            <a:r>
              <a:rPr lang="en-US" altLang="ko-KR" sz="1050" dirty="0"/>
              <a:t>(50);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setMinorTickSpacing</a:t>
            </a:r>
            <a:r>
              <a:rPr lang="en-US" altLang="ko-KR" sz="1050" dirty="0"/>
              <a:t>(10);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/>
              <a:t>	</a:t>
            </a:r>
            <a:r>
              <a:rPr lang="en-US" altLang="ko-KR" sz="1050" b="1" dirty="0" err="1"/>
              <a:t>sl</a:t>
            </a:r>
            <a:r>
              <a:rPr lang="en-US" altLang="ko-KR" sz="1050" b="1" dirty="0"/>
              <a:t>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addChangeListener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MyChangeListener</a:t>
            </a:r>
            <a:r>
              <a:rPr lang="en-US" altLang="ko-KR" sz="1050" b="1" dirty="0"/>
              <a:t>());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[0].</a:t>
            </a:r>
            <a:r>
              <a:rPr lang="en-US" altLang="ko-KR" sz="1050" dirty="0" err="1"/>
              <a:t>setForeground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Color.RED</a:t>
            </a:r>
            <a:r>
              <a:rPr lang="en-US" altLang="ko-KR" sz="1050" dirty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[1].</a:t>
            </a:r>
            <a:r>
              <a:rPr lang="en-US" altLang="ko-KR" sz="1050" dirty="0" err="1"/>
              <a:t>setForeground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Color.GREEN</a:t>
            </a:r>
            <a:r>
              <a:rPr lang="en-US" altLang="ko-KR" sz="1050" dirty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[2].</a:t>
            </a:r>
            <a:r>
              <a:rPr lang="en-US" altLang="ko-KR" sz="1050" dirty="0" err="1"/>
              <a:t>setForeground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Color.BLUE</a:t>
            </a:r>
            <a:r>
              <a:rPr lang="en-US" altLang="ko-KR" sz="1050" dirty="0"/>
              <a:t>);</a:t>
            </a:r>
            <a:endParaRPr lang="ko-KR" altLang="en-US" sz="1050" dirty="0"/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r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[0].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 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g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[1].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 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b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[2].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 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colorLabel.setOpaque</a:t>
            </a:r>
            <a:r>
              <a:rPr lang="en-US" altLang="ko-KR" sz="1050" dirty="0"/>
              <a:t>(true); 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colorLabel.setBackground</a:t>
            </a:r>
            <a:r>
              <a:rPr lang="en-US" altLang="ko-KR" sz="1050" dirty="0"/>
              <a:t>(new Color(</a:t>
            </a:r>
            <a:r>
              <a:rPr lang="en-US" altLang="ko-KR" sz="1050" dirty="0" err="1"/>
              <a:t>r,g,b</a:t>
            </a:r>
            <a:r>
              <a:rPr lang="en-US" altLang="ko-KR" sz="1050" dirty="0"/>
              <a:t>));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setSize</a:t>
            </a:r>
            <a:r>
              <a:rPr lang="en-US" altLang="ko-KR" sz="1050" dirty="0"/>
              <a:t>(300,230);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setVisible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/>
              <a:t>	}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5004048" y="666795"/>
            <a:ext cx="396044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class </a:t>
            </a:r>
            <a:r>
              <a:rPr lang="en-US" altLang="ko-KR" sz="1050" b="1" dirty="0" err="1"/>
              <a:t>MyChangeListener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ChangeListener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	public void </a:t>
            </a:r>
            <a:r>
              <a:rPr lang="en-US" altLang="ko-KR" sz="1050" dirty="0" err="1"/>
              <a:t>stateChanged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ChangeEvent</a:t>
            </a:r>
            <a:r>
              <a:rPr lang="en-US" altLang="ko-KR" sz="1050" dirty="0"/>
              <a:t> e) {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r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[0].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g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[1].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b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[2].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b="1" dirty="0" err="1"/>
              <a:t>colorLabel.setBackground</a:t>
            </a:r>
            <a:r>
              <a:rPr lang="en-US" altLang="ko-KR" sz="1050" b="1" dirty="0"/>
              <a:t>(new Color(</a:t>
            </a:r>
            <a:r>
              <a:rPr lang="en-US" altLang="ko-KR" sz="1050" b="1" dirty="0" err="1"/>
              <a:t>r,g,b</a:t>
            </a:r>
            <a:r>
              <a:rPr lang="en-US" altLang="ko-KR" sz="1050" b="1" dirty="0"/>
              <a:t>));</a:t>
            </a:r>
            <a:endParaRPr lang="ko-KR" altLang="en-US" sz="1050" b="1" dirty="0"/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	public 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	new </a:t>
            </a:r>
            <a:r>
              <a:rPr lang="en-US" altLang="ko-KR" sz="1050" dirty="0" err="1"/>
              <a:t>SliderChangeEx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12" y="2746084"/>
            <a:ext cx="2469256" cy="1928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12" y="4797152"/>
            <a:ext cx="2469256" cy="1928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39952" y="5373216"/>
            <a:ext cx="1423859" cy="442674"/>
          </a:xfrm>
          <a:prstGeom prst="wedgeRoundRectCallout">
            <a:avLst>
              <a:gd name="adj1" fmla="val 57904"/>
              <a:gd name="adj2" fmla="val 148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슬라이더의 손잡이를</a:t>
            </a:r>
            <a:endParaRPr lang="en-US" altLang="ko-KR" sz="1000" dirty="0"/>
          </a:p>
          <a:p>
            <a:r>
              <a:rPr lang="ko-KR" altLang="en-US" sz="1000" dirty="0"/>
              <a:t>움직여 색깔 만들기</a:t>
            </a:r>
          </a:p>
        </p:txBody>
      </p:sp>
    </p:spTree>
    <p:extLst>
      <p:ext uri="{BB962C8B-B14F-4D97-AF65-F5344CB8AC3E}">
        <p14:creationId xmlns:p14="http://schemas.microsoft.com/office/powerpoint/2010/main" val="424262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JLabel, </a:t>
            </a:r>
            <a:r>
              <a:rPr lang="ko-KR" altLang="en-US"/>
              <a:t>레이블</a:t>
            </a:r>
            <a:r>
              <a:rPr lang="en-US" altLang="ko-KR"/>
              <a:t> </a:t>
            </a:r>
            <a:r>
              <a:rPr lang="ko-KR" altLang="en-US"/>
              <a:t>컴포넌트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JLabel</a:t>
            </a:r>
            <a:r>
              <a:rPr lang="ko-KR" altLang="en-US" dirty="0"/>
              <a:t>의 용도</a:t>
            </a:r>
            <a:endParaRPr lang="en-US" altLang="ko-KR" dirty="0"/>
          </a:p>
          <a:p>
            <a:pPr lvl="1"/>
            <a:r>
              <a:rPr lang="ko-KR" altLang="en-US" dirty="0"/>
              <a:t>문자열이나 이미지를 컴포넌트화 하여 출력하기 위한 목적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47" y="2924944"/>
            <a:ext cx="7972425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10"/>
    </mc:Choice>
    <mc:Fallback xmlns="">
      <p:transition spd="slow" advTm="6221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레이블 컴포넌트 생성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46449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단순 텍스트 만을 가진 레이블 컴포넌트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이미지를 가진 레이블 컴포넌트 생성</a:t>
            </a:r>
            <a:endParaRPr lang="en-US" altLang="ko-KR" dirty="0"/>
          </a:p>
          <a:p>
            <a:pPr lvl="1"/>
            <a:r>
              <a:rPr lang="ko-KR" altLang="en-US" dirty="0"/>
              <a:t>이미지 파일로부터 이미지를 읽기 위해 </a:t>
            </a:r>
            <a:r>
              <a:rPr lang="en-US" altLang="ko-KR" dirty="0" err="1"/>
              <a:t>ImageIcon</a:t>
            </a:r>
            <a:r>
              <a:rPr lang="en-US" altLang="ko-KR" dirty="0"/>
              <a:t> </a:t>
            </a:r>
            <a:r>
              <a:rPr lang="ko-KR" altLang="en-US" dirty="0"/>
              <a:t>클래스 사용</a:t>
            </a:r>
            <a:endParaRPr lang="en-US" altLang="ko-KR" dirty="0"/>
          </a:p>
          <a:p>
            <a:pPr lvl="1"/>
            <a:r>
              <a:rPr lang="ko-KR" altLang="en-US" dirty="0"/>
              <a:t>다룰 수 있는 이미지 </a:t>
            </a:r>
            <a:r>
              <a:rPr lang="en-US" altLang="ko-KR" dirty="0"/>
              <a:t>: </a:t>
            </a:r>
            <a:r>
              <a:rPr lang="en-US" altLang="ko-KR" dirty="0" err="1"/>
              <a:t>png</a:t>
            </a:r>
            <a:r>
              <a:rPr lang="en-US" altLang="ko-KR" dirty="0"/>
              <a:t>, gif, jpg</a:t>
            </a:r>
          </a:p>
          <a:p>
            <a:pPr lvl="2"/>
            <a:r>
              <a:rPr lang="en-US" altLang="ko-KR" dirty="0"/>
              <a:t>sunset.jpg</a:t>
            </a:r>
            <a:r>
              <a:rPr lang="ko-KR" altLang="en-US" dirty="0"/>
              <a:t>의 경로명이  </a:t>
            </a:r>
            <a:r>
              <a:rPr lang="en-US" altLang="ko-KR" dirty="0"/>
              <a:t>"images/sunset.jpg"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수평 정렬 값을 가진 레이블 컴포넌트 생성</a:t>
            </a:r>
            <a:endParaRPr lang="en-US" altLang="ko-KR" dirty="0"/>
          </a:p>
          <a:p>
            <a:pPr lvl="2"/>
            <a:r>
              <a:rPr lang="ko-KR" altLang="en-US" dirty="0"/>
              <a:t>텍스트 이미지 모두 출력하고자 하는 경우 수평 정렬 지정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57290" y="1785926"/>
            <a:ext cx="478634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JLabel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textLabel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JLabel</a:t>
            </a:r>
            <a:r>
              <a:rPr lang="en-US" altLang="ko-KR" sz="1400" dirty="0"/>
              <a:t>("</a:t>
            </a:r>
            <a:r>
              <a:rPr lang="ko-KR" altLang="en-US" sz="1400" dirty="0"/>
              <a:t>사랑합니다</a:t>
            </a:r>
            <a:r>
              <a:rPr lang="en-US" altLang="ko-KR" sz="1400" dirty="0"/>
              <a:t>");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57290" y="4005482"/>
            <a:ext cx="580813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ImageIcon</a:t>
            </a:r>
            <a:r>
              <a:rPr lang="en-US" altLang="ko-KR" sz="1400" dirty="0"/>
              <a:t> image = new </a:t>
            </a:r>
            <a:r>
              <a:rPr lang="en-US" altLang="ko-KR" sz="1400" dirty="0" err="1"/>
              <a:t>ImageIcon</a:t>
            </a:r>
            <a:r>
              <a:rPr lang="en-US" altLang="ko-KR" sz="1400" dirty="0"/>
              <a:t>("images/sunset.jpg");</a:t>
            </a:r>
          </a:p>
          <a:p>
            <a:pPr defTabSz="180000"/>
            <a:r>
              <a:rPr lang="en-US" altLang="ko-KR" sz="1400" dirty="0" err="1"/>
              <a:t>JLabel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imageLabel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JLabel</a:t>
            </a:r>
            <a:r>
              <a:rPr lang="en-US" altLang="ko-KR" sz="1400" dirty="0"/>
              <a:t>(image);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57290" y="5661248"/>
            <a:ext cx="62390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ImageIcon</a:t>
            </a:r>
            <a:r>
              <a:rPr lang="en-US" altLang="ko-KR" sz="1400" dirty="0"/>
              <a:t> image = new </a:t>
            </a:r>
            <a:r>
              <a:rPr lang="en-US" altLang="ko-KR" sz="1400" dirty="0" err="1"/>
              <a:t>ImageIcon</a:t>
            </a:r>
            <a:r>
              <a:rPr lang="en-US" altLang="ko-KR" sz="1400" dirty="0"/>
              <a:t>("images/sunset.jpg");</a:t>
            </a:r>
          </a:p>
          <a:p>
            <a:pPr defTabSz="180000"/>
            <a:r>
              <a:rPr lang="en-US" altLang="ko-KR" sz="1400" dirty="0" err="1"/>
              <a:t>JLabel</a:t>
            </a:r>
            <a:r>
              <a:rPr lang="en-US" altLang="ko-KR" sz="1400" dirty="0"/>
              <a:t> label = new </a:t>
            </a:r>
            <a:r>
              <a:rPr lang="en-US" altLang="ko-KR" sz="1400" dirty="0" err="1"/>
              <a:t>JLabel</a:t>
            </a:r>
            <a:r>
              <a:rPr lang="en-US" altLang="ko-KR" sz="1400" dirty="0"/>
              <a:t>("</a:t>
            </a:r>
            <a:r>
              <a:rPr lang="ko-KR" altLang="en-US" sz="1400" dirty="0"/>
              <a:t>사랑합니다</a:t>
            </a:r>
            <a:r>
              <a:rPr lang="en-US" altLang="ko-KR" sz="1400" dirty="0"/>
              <a:t>", image, </a:t>
            </a:r>
            <a:r>
              <a:rPr lang="en-US" altLang="ko-KR" sz="1400" dirty="0" err="1"/>
              <a:t>SwingConstants.CENTER</a:t>
            </a:r>
            <a:r>
              <a:rPr lang="en-US" altLang="ko-KR" sz="1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1674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06"/>
    </mc:Choice>
    <mc:Fallback xmlns="">
      <p:transition spd="slow" advTm="6380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58333"/>
            <a:ext cx="2808312" cy="432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11-2 : </a:t>
            </a:r>
            <a:r>
              <a:rPr lang="en-US" altLang="ko-KR" dirty="0" err="1"/>
              <a:t>JLabel</a:t>
            </a:r>
            <a:r>
              <a:rPr lang="ko-KR" altLang="en-US" dirty="0"/>
              <a:t>을 이용한 레이블 만들기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2795" y="1484784"/>
            <a:ext cx="4786314" cy="49398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LabelEx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public </a:t>
            </a:r>
            <a:r>
              <a:rPr lang="en-US" altLang="ko-KR" sz="1050" dirty="0" err="1"/>
              <a:t>LabelEx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레이블 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setDefaultCloseOperation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Container 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c.setLayout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textLabel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사랑합니다</a:t>
            </a:r>
            <a:r>
              <a:rPr lang="en-US" altLang="ko-KR" sz="1050" b="1" dirty="0"/>
              <a:t>.");</a:t>
            </a:r>
          </a:p>
          <a:p>
            <a:pPr defTabSz="180000"/>
            <a:r>
              <a:rPr lang="en-US" altLang="ko-KR" sz="1050" dirty="0"/>
              <a:t>		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ImageIcon</a:t>
            </a:r>
            <a:r>
              <a:rPr lang="en-US" altLang="ko-KR" sz="1050" b="1" dirty="0"/>
              <a:t> beauty = new </a:t>
            </a:r>
            <a:r>
              <a:rPr lang="en-US" altLang="ko-KR" sz="1050" b="1" dirty="0" err="1"/>
              <a:t>ImageIcon</a:t>
            </a:r>
            <a:r>
              <a:rPr lang="en-US" altLang="ko-KR" sz="1050" b="1" dirty="0"/>
              <a:t>("images/beauty.jpg"); </a:t>
            </a:r>
            <a:endParaRPr lang="ko-KR" altLang="en-US" sz="1050" b="1" dirty="0"/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imageLabel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(beauty);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ImageIcon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normalIcon</a:t>
            </a:r>
            <a:r>
              <a:rPr lang="en-US" altLang="ko-KR" sz="1050" dirty="0"/>
              <a:t> = new </a:t>
            </a:r>
            <a:r>
              <a:rPr lang="en-US" altLang="ko-KR" sz="1050" dirty="0" err="1"/>
              <a:t>ImageIcon</a:t>
            </a:r>
            <a:r>
              <a:rPr lang="en-US" altLang="ko-KR" sz="1050" dirty="0"/>
              <a:t>("images/normalIcon.gif"); 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 label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("</a:t>
            </a:r>
            <a:r>
              <a:rPr lang="ko-KR" altLang="en-US" sz="1050" b="1" dirty="0" err="1"/>
              <a:t>보고싶으면</a:t>
            </a:r>
            <a:r>
              <a:rPr lang="ko-KR" altLang="en-US" sz="1050" b="1" dirty="0"/>
              <a:t> 전화하세요</a:t>
            </a:r>
            <a:r>
              <a:rPr lang="en-US" altLang="ko-KR" sz="1050" b="1" dirty="0"/>
              <a:t>",</a:t>
            </a:r>
          </a:p>
          <a:p>
            <a:pPr defTabSz="180000"/>
            <a:r>
              <a:rPr lang="en-US" altLang="ko-KR" sz="1050" b="1" dirty="0"/>
              <a:t>					</a:t>
            </a:r>
            <a:r>
              <a:rPr lang="en-US" altLang="ko-KR" sz="1050" b="1" dirty="0" err="1"/>
              <a:t>normalIcon</a:t>
            </a:r>
            <a:r>
              <a:rPr lang="en-US" altLang="ko-KR" sz="1050" b="1" dirty="0"/>
              <a:t>, </a:t>
            </a:r>
            <a:r>
              <a:rPr lang="en-US" altLang="ko-KR" sz="1050" b="1" dirty="0" err="1"/>
              <a:t>SwingConstants.CENTER</a:t>
            </a:r>
            <a:r>
              <a:rPr lang="en-US" altLang="ko-KR" sz="1050" b="1" dirty="0"/>
              <a:t>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textLabel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imageLabel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(label);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setSize</a:t>
            </a:r>
            <a:r>
              <a:rPr lang="en-US" altLang="ko-KR" sz="1050" dirty="0"/>
              <a:t>(400,600);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setVisible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	public 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	new </a:t>
            </a:r>
            <a:r>
              <a:rPr lang="en-US" altLang="ko-KR" sz="1050" dirty="0" err="1"/>
              <a:t>LabelEx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635896" y="1988841"/>
            <a:ext cx="2808312" cy="1224136"/>
          </a:xfrm>
          <a:custGeom>
            <a:avLst/>
            <a:gdLst>
              <a:gd name="connsiteX0" fmla="*/ 0 w 3453319"/>
              <a:gd name="connsiteY0" fmla="*/ 1583987 h 1583987"/>
              <a:gd name="connsiteX1" fmla="*/ 369651 w 3453319"/>
              <a:gd name="connsiteY1" fmla="*/ 1476983 h 1583987"/>
              <a:gd name="connsiteX2" fmla="*/ 1079770 w 3453319"/>
              <a:gd name="connsiteY2" fmla="*/ 1039238 h 1583987"/>
              <a:gd name="connsiteX3" fmla="*/ 1614792 w 3453319"/>
              <a:gd name="connsiteY3" fmla="*/ 348575 h 1583987"/>
              <a:gd name="connsiteX4" fmla="*/ 2266545 w 3453319"/>
              <a:gd name="connsiteY4" fmla="*/ 47017 h 1583987"/>
              <a:gd name="connsiteX5" fmla="*/ 3453319 w 3453319"/>
              <a:gd name="connsiteY5" fmla="*/ 66472 h 158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3319" h="1583987">
                <a:moveTo>
                  <a:pt x="0" y="1583987"/>
                </a:moveTo>
                <a:cubicBezTo>
                  <a:pt x="94844" y="1575881"/>
                  <a:pt x="189689" y="1567775"/>
                  <a:pt x="369651" y="1476983"/>
                </a:cubicBezTo>
                <a:cubicBezTo>
                  <a:pt x="549613" y="1386192"/>
                  <a:pt x="872247" y="1227306"/>
                  <a:pt x="1079770" y="1039238"/>
                </a:cubicBezTo>
                <a:cubicBezTo>
                  <a:pt x="1287293" y="851170"/>
                  <a:pt x="1416996" y="513945"/>
                  <a:pt x="1614792" y="348575"/>
                </a:cubicBezTo>
                <a:cubicBezTo>
                  <a:pt x="1812588" y="183205"/>
                  <a:pt x="1960124" y="94034"/>
                  <a:pt x="2266545" y="47017"/>
                </a:cubicBezTo>
                <a:cubicBezTo>
                  <a:pt x="2572966" y="0"/>
                  <a:pt x="3013142" y="33236"/>
                  <a:pt x="3453319" y="6647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347864" y="3429000"/>
            <a:ext cx="2376263" cy="360040"/>
          </a:xfrm>
          <a:custGeom>
            <a:avLst/>
            <a:gdLst>
              <a:gd name="connsiteX0" fmla="*/ 0 w 2130357"/>
              <a:gd name="connsiteY0" fmla="*/ 175098 h 207524"/>
              <a:gd name="connsiteX1" fmla="*/ 778213 w 2130357"/>
              <a:gd name="connsiteY1" fmla="*/ 194554 h 207524"/>
              <a:gd name="connsiteX2" fmla="*/ 1527242 w 2130357"/>
              <a:gd name="connsiteY2" fmla="*/ 97277 h 207524"/>
              <a:gd name="connsiteX3" fmla="*/ 2130357 w 2130357"/>
              <a:gd name="connsiteY3" fmla="*/ 0 h 2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0357" h="207524">
                <a:moveTo>
                  <a:pt x="0" y="175098"/>
                </a:moveTo>
                <a:cubicBezTo>
                  <a:pt x="261836" y="191311"/>
                  <a:pt x="523673" y="207524"/>
                  <a:pt x="778213" y="194554"/>
                </a:cubicBezTo>
                <a:cubicBezTo>
                  <a:pt x="1032753" y="181584"/>
                  <a:pt x="1301885" y="129703"/>
                  <a:pt x="1527242" y="97277"/>
                </a:cubicBezTo>
                <a:cubicBezTo>
                  <a:pt x="1752599" y="64851"/>
                  <a:pt x="1941478" y="32425"/>
                  <a:pt x="213035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923928" y="4184354"/>
            <a:ext cx="2376264" cy="1116854"/>
          </a:xfrm>
          <a:custGeom>
            <a:avLst/>
            <a:gdLst>
              <a:gd name="connsiteX0" fmla="*/ 0 w 2461098"/>
              <a:gd name="connsiteY0" fmla="*/ 1621 h 1703961"/>
              <a:gd name="connsiteX1" fmla="*/ 340468 w 2461098"/>
              <a:gd name="connsiteY1" fmla="*/ 50259 h 1703961"/>
              <a:gd name="connsiteX2" fmla="*/ 710119 w 2461098"/>
              <a:gd name="connsiteY2" fmla="*/ 303178 h 1703961"/>
              <a:gd name="connsiteX3" fmla="*/ 1147864 w 2461098"/>
              <a:gd name="connsiteY3" fmla="*/ 1295399 h 1703961"/>
              <a:gd name="connsiteX4" fmla="*/ 2461098 w 2461098"/>
              <a:gd name="connsiteY4" fmla="*/ 1703961 h 170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1098" h="1703961">
                <a:moveTo>
                  <a:pt x="0" y="1621"/>
                </a:moveTo>
                <a:cubicBezTo>
                  <a:pt x="111057" y="810"/>
                  <a:pt x="222115" y="0"/>
                  <a:pt x="340468" y="50259"/>
                </a:cubicBezTo>
                <a:cubicBezTo>
                  <a:pt x="458821" y="100518"/>
                  <a:pt x="575553" y="95655"/>
                  <a:pt x="710119" y="303178"/>
                </a:cubicBezTo>
                <a:cubicBezTo>
                  <a:pt x="844685" y="510701"/>
                  <a:pt x="856034" y="1061935"/>
                  <a:pt x="1147864" y="1295399"/>
                </a:cubicBezTo>
                <a:cubicBezTo>
                  <a:pt x="1439694" y="1528863"/>
                  <a:pt x="1950396" y="1616412"/>
                  <a:pt x="2461098" y="1703961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0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25"/>
    </mc:Choice>
    <mc:Fallback xmlns="">
      <p:transition spd="slow" advTm="12082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JButton, </a:t>
            </a:r>
            <a:r>
              <a:rPr lang="ko-KR" altLang="en-US"/>
              <a:t>버튼</a:t>
            </a:r>
            <a:r>
              <a:rPr lang="en-US" altLang="ko-KR"/>
              <a:t> </a:t>
            </a:r>
            <a:r>
              <a:rPr lang="ko-KR" altLang="en-US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36504"/>
          </a:xfrm>
        </p:spPr>
        <p:txBody>
          <a:bodyPr>
            <a:normAutofit/>
          </a:bodyPr>
          <a:lstStyle/>
          <a:p>
            <a:r>
              <a:rPr lang="ko-KR" altLang="en-US" dirty="0"/>
              <a:t>버튼 컴포넌트</a:t>
            </a:r>
            <a:endParaRPr lang="en-US" altLang="ko-KR" dirty="0"/>
          </a:p>
          <a:p>
            <a:pPr lvl="1"/>
            <a:r>
              <a:rPr lang="ko-KR" altLang="en-US" dirty="0"/>
              <a:t>버튼 모양의 컴포넌트</a:t>
            </a:r>
            <a:endParaRPr lang="en-US" altLang="ko-KR" dirty="0"/>
          </a:p>
          <a:p>
            <a:pPr lvl="1"/>
            <a:r>
              <a:rPr lang="ko-KR" altLang="en-US" dirty="0"/>
              <a:t>버튼을 선택하면 </a:t>
            </a:r>
            <a:r>
              <a:rPr lang="en-US" altLang="ko-KR" dirty="0"/>
              <a:t>Action </a:t>
            </a:r>
            <a:r>
              <a:rPr lang="ko-KR" altLang="en-US" dirty="0"/>
              <a:t>이벤트 발생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 컴포넌트 생성 예</a:t>
            </a:r>
            <a:endParaRPr lang="en-US" altLang="ko-KR" dirty="0"/>
          </a:p>
          <a:p>
            <a:pPr lvl="1"/>
            <a:r>
              <a:rPr lang="en-US" altLang="ko-KR" dirty="0"/>
              <a:t>"hello" </a:t>
            </a:r>
            <a:r>
              <a:rPr lang="ko-KR" altLang="en-US" dirty="0"/>
              <a:t>문자열을 가진 버튼 컴포넌트 생성 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868144" y="1340768"/>
            <a:ext cx="2250542" cy="1759414"/>
            <a:chOff x="6372200" y="202098"/>
            <a:chExt cx="2250542" cy="17594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202098"/>
              <a:ext cx="2202315" cy="133564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551774" y="168451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버튼 이미지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14133" y="1681270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버튼 문자열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7856438" y="939987"/>
              <a:ext cx="280010" cy="800102"/>
            </a:xfrm>
            <a:custGeom>
              <a:avLst/>
              <a:gdLst>
                <a:gd name="connsiteX0" fmla="*/ 535021 w 604736"/>
                <a:gd name="connsiteY0" fmla="*/ 875490 h 875490"/>
                <a:gd name="connsiteX1" fmla="*/ 515566 w 604736"/>
                <a:gd name="connsiteY1" fmla="*/ 486383 h 875490"/>
                <a:gd name="connsiteX2" fmla="*/ 0 w 604736"/>
                <a:gd name="connsiteY2" fmla="*/ 0 h 87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736" h="875490">
                  <a:moveTo>
                    <a:pt x="535021" y="875490"/>
                  </a:moveTo>
                  <a:cubicBezTo>
                    <a:pt x="569878" y="753894"/>
                    <a:pt x="604736" y="632298"/>
                    <a:pt x="515566" y="486383"/>
                  </a:cubicBezTo>
                  <a:cubicBezTo>
                    <a:pt x="426396" y="340468"/>
                    <a:pt x="213198" y="17023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6948264" y="1153996"/>
              <a:ext cx="141184" cy="527274"/>
            </a:xfrm>
            <a:custGeom>
              <a:avLst/>
              <a:gdLst>
                <a:gd name="connsiteX0" fmla="*/ 0 w 165370"/>
                <a:gd name="connsiteY0" fmla="*/ 680936 h 680936"/>
                <a:gd name="connsiteX1" fmla="*/ 29183 w 165370"/>
                <a:gd name="connsiteY1" fmla="*/ 291830 h 680936"/>
                <a:gd name="connsiteX2" fmla="*/ 165370 w 165370"/>
                <a:gd name="connsiteY2" fmla="*/ 0 h 6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370" h="680936">
                  <a:moveTo>
                    <a:pt x="0" y="680936"/>
                  </a:moveTo>
                  <a:cubicBezTo>
                    <a:pt x="810" y="543127"/>
                    <a:pt x="1621" y="405319"/>
                    <a:pt x="29183" y="291830"/>
                  </a:cubicBezTo>
                  <a:cubicBezTo>
                    <a:pt x="56745" y="178341"/>
                    <a:pt x="111057" y="89170"/>
                    <a:pt x="16537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403648" y="5822001"/>
            <a:ext cx="42982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JButton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 = new </a:t>
            </a:r>
            <a:r>
              <a:rPr lang="en-US" altLang="ko-KR" dirty="0" err="1"/>
              <a:t>JButton</a:t>
            </a:r>
            <a:r>
              <a:rPr lang="en-US" altLang="ko-KR" dirty="0"/>
              <a:t>("hello");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3094989"/>
            <a:ext cx="7734549" cy="14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33"/>
    </mc:Choice>
    <mc:Fallback xmlns="">
      <p:transition spd="slow" advTm="4273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버튼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하나의 버튼에 </a:t>
            </a:r>
            <a:r>
              <a:rPr lang="en-US" altLang="ko-KR" dirty="0"/>
              <a:t>3 </a:t>
            </a:r>
            <a:r>
              <a:rPr lang="ko-KR" altLang="en-US" dirty="0"/>
              <a:t>개의 이미지 연결</a:t>
            </a:r>
            <a:endParaRPr lang="en-US" altLang="ko-KR" dirty="0"/>
          </a:p>
          <a:p>
            <a:pPr lvl="1"/>
            <a:r>
              <a:rPr lang="ko-KR" altLang="en-US" dirty="0"/>
              <a:t>마우스 접근에 따라 서로 다른 </a:t>
            </a:r>
            <a:r>
              <a:rPr lang="en-US" altLang="ko-KR" dirty="0"/>
              <a:t>3 </a:t>
            </a:r>
            <a:r>
              <a:rPr lang="ko-KR" altLang="en-US" dirty="0"/>
              <a:t>개의 이미지 출력 가능</a:t>
            </a:r>
            <a:endParaRPr lang="en-US" altLang="ko-KR" dirty="0"/>
          </a:p>
          <a:p>
            <a:pPr lvl="1"/>
            <a:r>
              <a:rPr lang="ko-KR" altLang="en-US" dirty="0"/>
              <a:t>사용자의 버튼 조작에 대한 시각적 효과를 극대화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버튼 이미지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버튼의 보통 상태 때 출력되는 이미지</a:t>
            </a:r>
            <a:endParaRPr lang="en-US" altLang="ko-KR" dirty="0"/>
          </a:p>
          <a:p>
            <a:pPr lvl="2"/>
            <a:r>
              <a:rPr lang="ko-KR" altLang="en-US" dirty="0" err="1"/>
              <a:t>생성자에</a:t>
            </a:r>
            <a:r>
              <a:rPr lang="ko-KR" altLang="en-US" dirty="0"/>
              <a:t> 이미지 아이콘 전달</a:t>
            </a:r>
            <a:endParaRPr lang="en-US" altLang="ko-KR" dirty="0"/>
          </a:p>
          <a:p>
            <a:pPr lvl="2"/>
            <a:r>
              <a:rPr lang="ko-KR" altLang="en-US" dirty="0"/>
              <a:t>이미지 설정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JButton</a:t>
            </a:r>
            <a:r>
              <a:rPr lang="ko-KR" altLang="en-US" dirty="0"/>
              <a:t>의 </a:t>
            </a:r>
            <a:r>
              <a:rPr lang="en-US" altLang="ko-KR" dirty="0" err="1"/>
              <a:t>setIcon</a:t>
            </a:r>
            <a:r>
              <a:rPr lang="en-US" altLang="ko-KR" dirty="0"/>
              <a:t>(Icon image)</a:t>
            </a:r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버튼에 마우스가 올라갈 때 출력되는 이미지</a:t>
            </a:r>
            <a:endParaRPr lang="en-US" altLang="ko-KR" dirty="0"/>
          </a:p>
          <a:p>
            <a:pPr lvl="2"/>
            <a:r>
              <a:rPr lang="ko-KR" altLang="en-US" dirty="0"/>
              <a:t>이미지 설정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JButton.setRolloverIcon</a:t>
            </a:r>
            <a:r>
              <a:rPr lang="en-US" altLang="ko-KR" dirty="0"/>
              <a:t>(Icon); </a:t>
            </a:r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버튼을 누르고</a:t>
            </a:r>
            <a:r>
              <a:rPr lang="en-US" altLang="ko-KR" dirty="0"/>
              <a:t> </a:t>
            </a:r>
            <a:r>
              <a:rPr lang="ko-KR" altLang="en-US" dirty="0"/>
              <a:t>있는 동안 출력되는 이미지</a:t>
            </a:r>
            <a:endParaRPr lang="en-US" altLang="ko-KR" dirty="0"/>
          </a:p>
          <a:p>
            <a:pPr lvl="2"/>
            <a:r>
              <a:rPr lang="ko-KR" altLang="en-US" dirty="0"/>
              <a:t>이미지 설정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JButton.setPressedIcon</a:t>
            </a:r>
            <a:r>
              <a:rPr lang="en-US" altLang="ko-KR" dirty="0"/>
              <a:t>(Icon)</a:t>
            </a:r>
          </a:p>
          <a:p>
            <a:endParaRPr lang="en-US" altLang="ko-KR" dirty="0"/>
          </a:p>
          <a:p>
            <a:r>
              <a:rPr lang="ko-KR" altLang="en-US" dirty="0"/>
              <a:t>이미지 아이콘 생성</a:t>
            </a:r>
            <a:endParaRPr lang="en-US" altLang="ko-KR" dirty="0"/>
          </a:p>
          <a:p>
            <a:pPr lvl="1"/>
            <a:r>
              <a:rPr lang="en-US" altLang="ko-KR" dirty="0"/>
              <a:t>new </a:t>
            </a:r>
            <a:r>
              <a:rPr lang="en-US" altLang="ko-KR" dirty="0" err="1"/>
              <a:t>ImageIcon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경로명</a:t>
            </a:r>
            <a:r>
              <a:rPr lang="en-US" altLang="ko-KR" dirty="0"/>
              <a:t>);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new </a:t>
            </a:r>
            <a:r>
              <a:rPr lang="en-US" altLang="ko-KR" dirty="0" err="1"/>
              <a:t>ImageIcon</a:t>
            </a:r>
            <a:r>
              <a:rPr lang="en-US" altLang="ko-KR" dirty="0"/>
              <a:t>("images/normalIcon.gif);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07"/>
    </mc:Choice>
    <mc:Fallback xmlns="">
      <p:transition spd="slow" advTm="81407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4495</TotalTime>
  <Words>5808</Words>
  <Application>Microsoft Office PowerPoint</Application>
  <PresentationFormat>화면 슬라이드 쇼(4:3)</PresentationFormat>
  <Paragraphs>901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기초적인 스윙 컴포넌트와 상속 관계</vt:lpstr>
      <vt:lpstr>스윙 컴포넌트의 공통 메소드, JComponent의 메소드</vt:lpstr>
      <vt:lpstr>예제 11-1 : 스윙 컴포넌트의 공통 기능, JComponent의 메소드</vt:lpstr>
      <vt:lpstr>JLabel, 레이블 컴포넌트</vt:lpstr>
      <vt:lpstr>레이블 컴포넌트 생성 예</vt:lpstr>
      <vt:lpstr>예제 11-2 : JLabel을 이용한 레이블 만들기</vt:lpstr>
      <vt:lpstr>JButton, 버튼 컴포넌트</vt:lpstr>
      <vt:lpstr>이미지 버튼 만들기</vt:lpstr>
      <vt:lpstr>예제 11-3 : JButton을 이용한 버튼 만들기</vt:lpstr>
      <vt:lpstr>레이블과 버튼의 정렬(Alignment)</vt:lpstr>
      <vt:lpstr>JCheckBox, 체크박스 컴포넌트</vt:lpstr>
      <vt:lpstr>체크 박스 생성</vt:lpstr>
      <vt:lpstr>예제 11-4 : 체크박스 생성 예</vt:lpstr>
      <vt:lpstr>JCheckBox에서 Item 이벤트 처리</vt:lpstr>
      <vt:lpstr>예제 11-5 : ItemEvent 활용하여 체크박스로 가격 합산하기</vt:lpstr>
      <vt:lpstr>JRadioButton, 라디오버튼 컴포넌트</vt:lpstr>
      <vt:lpstr>라디오버튼 생성 과정</vt:lpstr>
      <vt:lpstr>예제 11-6 : 라디오버튼  생성 예</vt:lpstr>
      <vt:lpstr>예제 11-7 실행</vt:lpstr>
      <vt:lpstr>예제 11-7 : JRadioButton과 Item 이벤트를 이용하여 과일 사진 보여주기</vt:lpstr>
      <vt:lpstr>JTextField, 텍스트필드 컴포넌트 </vt:lpstr>
      <vt:lpstr>예제 11-8 : 간단한 텍스트 필드 만들기</vt:lpstr>
      <vt:lpstr>JTextField의 주요 메소드</vt:lpstr>
      <vt:lpstr>TextArea, 텍스트영역 컴포넌트</vt:lpstr>
      <vt:lpstr>스크롤 가능한 텍스트영역 만들기</vt:lpstr>
      <vt:lpstr>예제 11-9 : JTextArea  컴포넌트 생성</vt:lpstr>
      <vt:lpstr>JList&lt;E&gt;, 리스트 컴포넌트 </vt:lpstr>
      <vt:lpstr>리스트를 생성하는 방법</vt:lpstr>
      <vt:lpstr>예제 11-10 :   리스트 만들기</vt:lpstr>
      <vt:lpstr>리스트의 아이템 변경</vt:lpstr>
      <vt:lpstr>예제 11-11 : 리스트의 아이템 변경</vt:lpstr>
      <vt:lpstr>JComboBox&lt;E&gt;, 콤보박스 컴포넌트 </vt:lpstr>
      <vt:lpstr>예제 11-12 : 콤보박스 만들기</vt:lpstr>
      <vt:lpstr>JComboBox&lt;E&gt;와 Action 이벤트</vt:lpstr>
      <vt:lpstr>예제 11-13 : Action  이벤트를 이용한 콤보박스 활용 예</vt:lpstr>
      <vt:lpstr>JSlider, 슬라이더</vt:lpstr>
      <vt:lpstr>슬라이더의 모양 제어</vt:lpstr>
      <vt:lpstr>예제 11-14 : JSlider로 슬라이더 컴포넌트를 만들고 모양을 제어하는 예</vt:lpstr>
      <vt:lpstr>JSlider와 Change 이벤트</vt:lpstr>
      <vt:lpstr>예제 11-15 : JSlider와 Change이벤트를 활용한 색깔 다루기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211</cp:revision>
  <dcterms:created xsi:type="dcterms:W3CDTF">2011-08-27T14:53:28Z</dcterms:created>
  <dcterms:modified xsi:type="dcterms:W3CDTF">2021-11-30T07:14:36Z</dcterms:modified>
</cp:coreProperties>
</file>